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 id="257" r:id="rId6"/>
    <p:sldId id="315" r:id="rId7"/>
    <p:sldId id="263" r:id="rId8"/>
    <p:sldId id="293" r:id="rId9"/>
    <p:sldId id="285" r:id="rId10"/>
    <p:sldId id="289" r:id="rId11"/>
    <p:sldId id="286" r:id="rId12"/>
    <p:sldId id="287" r:id="rId13"/>
    <p:sldId id="291" r:id="rId14"/>
    <p:sldId id="288" r:id="rId15"/>
    <p:sldId id="290" r:id="rId16"/>
    <p:sldId id="292" r:id="rId17"/>
    <p:sldId id="258" r:id="rId18"/>
    <p:sldId id="259" r:id="rId19"/>
    <p:sldId id="260" r:id="rId20"/>
    <p:sldId id="261" r:id="rId21"/>
    <p:sldId id="262" r:id="rId22"/>
    <p:sldId id="264" r:id="rId23"/>
    <p:sldId id="265" r:id="rId24"/>
    <p:sldId id="266" r:id="rId25"/>
    <p:sldId id="267" r:id="rId26"/>
    <p:sldId id="268" r:id="rId27"/>
    <p:sldId id="321" r:id="rId28"/>
    <p:sldId id="320" r:id="rId29"/>
    <p:sldId id="280" r:id="rId30"/>
    <p:sldId id="275" r:id="rId31"/>
    <p:sldId id="269" r:id="rId32"/>
    <p:sldId id="274" r:id="rId33"/>
    <p:sldId id="272" r:id="rId34"/>
    <p:sldId id="273" r:id="rId35"/>
    <p:sldId id="276" r:id="rId36"/>
    <p:sldId id="271" r:id="rId37"/>
    <p:sldId id="300" r:id="rId38"/>
    <p:sldId id="301" r:id="rId39"/>
    <p:sldId id="270" r:id="rId40"/>
    <p:sldId id="302" r:id="rId41"/>
    <p:sldId id="303" r:id="rId42"/>
    <p:sldId id="304" r:id="rId43"/>
    <p:sldId id="306" r:id="rId44"/>
    <p:sldId id="308" r:id="rId45"/>
    <p:sldId id="307" r:id="rId46"/>
    <p:sldId id="309" r:id="rId47"/>
    <p:sldId id="305" r:id="rId48"/>
    <p:sldId id="319" r:id="rId49"/>
    <p:sldId id="311" r:id="rId50"/>
    <p:sldId id="313" r:id="rId51"/>
    <p:sldId id="318" r:id="rId52"/>
    <p:sldId id="316" r:id="rId53"/>
    <p:sldId id="317" r:id="rId54"/>
    <p:sldId id="312" r:id="rId55"/>
    <p:sldId id="323" r:id="rId56"/>
    <p:sldId id="322" r:id="rId57"/>
    <p:sldId id="324" r:id="rId58"/>
    <p:sldId id="277" r:id="rId59"/>
    <p:sldId id="278" r:id="rId60"/>
    <p:sldId id="294" r:id="rId61"/>
    <p:sldId id="295" r:id="rId62"/>
    <p:sldId id="296" r:id="rId63"/>
    <p:sldId id="297" r:id="rId64"/>
    <p:sldId id="279" r:id="rId65"/>
    <p:sldId id="282" r:id="rId66"/>
    <p:sldId id="281" r:id="rId67"/>
    <p:sldId id="283" r:id="rId68"/>
    <p:sldId id="284" r:id="rId69"/>
    <p:sldId id="298"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9F25A3B-D3C6-4CE6-A2A8-E9783D4D2923}">
          <p14:sldIdLst>
            <p14:sldId id="256"/>
            <p14:sldId id="257"/>
            <p14:sldId id="315"/>
            <p14:sldId id="263"/>
          </p14:sldIdLst>
        </p14:section>
        <p14:section name="Contextualised Admissions" id="{7EAAC1F4-3401-4593-A316-361B42516133}">
          <p14:sldIdLst>
            <p14:sldId id="293"/>
            <p14:sldId id="285"/>
            <p14:sldId id="289"/>
            <p14:sldId id="286"/>
            <p14:sldId id="287"/>
            <p14:sldId id="291"/>
            <p14:sldId id="288"/>
            <p14:sldId id="290"/>
            <p14:sldId id="292"/>
          </p14:sldIdLst>
        </p14:section>
        <p14:section name="What is important to you?" id="{F61D4A17-E7CA-4AF4-A54C-37381C2CCB92}">
          <p14:sldIdLst>
            <p14:sldId id="258"/>
            <p14:sldId id="259"/>
            <p14:sldId id="260"/>
          </p14:sldIdLst>
        </p14:section>
        <p14:section name="Research" id="{10F1C0CA-682C-4884-BE0B-BCEFF773B5B5}">
          <p14:sldIdLst>
            <p14:sldId id="261"/>
            <p14:sldId id="262"/>
            <p14:sldId id="264"/>
          </p14:sldIdLst>
        </p14:section>
        <p14:section name="UCAS Account" id="{8BE6B19D-BBA7-488E-ACF3-E08B5D3C7791}">
          <p14:sldIdLst>
            <p14:sldId id="265"/>
            <p14:sldId id="266"/>
            <p14:sldId id="267"/>
            <p14:sldId id="268"/>
            <p14:sldId id="321"/>
            <p14:sldId id="320"/>
            <p14:sldId id="280"/>
          </p14:sldIdLst>
        </p14:section>
        <p14:section name="Personal details" id="{D39E4C81-1894-49CA-B6FA-A475E840FEE3}">
          <p14:sldIdLst>
            <p14:sldId id="275"/>
            <p14:sldId id="269"/>
          </p14:sldIdLst>
        </p14:section>
        <p14:section name="Choices" id="{D98D7FE5-2FED-4022-9AE9-B28C3CCEE4E5}">
          <p14:sldIdLst>
            <p14:sldId id="274"/>
            <p14:sldId id="272"/>
            <p14:sldId id="273"/>
          </p14:sldIdLst>
        </p14:section>
        <p14:section name="Education" id="{F8E9AF28-D839-4DC6-8058-4CCB90DB01C5}">
          <p14:sldIdLst>
            <p14:sldId id="276"/>
            <p14:sldId id="271"/>
            <p14:sldId id="300"/>
            <p14:sldId id="301"/>
            <p14:sldId id="270"/>
          </p14:sldIdLst>
        </p14:section>
        <p14:section name="Personal Statement" id="{99D4CAA0-1EC0-4F62-ACDC-6C924985E69B}">
          <p14:sldIdLst>
            <p14:sldId id="302"/>
            <p14:sldId id="303"/>
            <p14:sldId id="304"/>
            <p14:sldId id="306"/>
            <p14:sldId id="308"/>
            <p14:sldId id="307"/>
            <p14:sldId id="309"/>
            <p14:sldId id="305"/>
            <p14:sldId id="319"/>
            <p14:sldId id="311"/>
            <p14:sldId id="313"/>
            <p14:sldId id="318"/>
            <p14:sldId id="316"/>
            <p14:sldId id="317"/>
            <p14:sldId id="312"/>
            <p14:sldId id="323"/>
          </p14:sldIdLst>
        </p14:section>
        <p14:section name="Your Reference" id="{8F16719E-EB55-4F7C-B196-068D79FB8598}">
          <p14:sldIdLst>
            <p14:sldId id="322"/>
          </p14:sldIdLst>
        </p14:section>
        <p14:section name="sending the application" id="{7FA39C46-AA40-456C-BA55-B2F8B48EEC9E}">
          <p14:sldIdLst>
            <p14:sldId id="324"/>
          </p14:sldIdLst>
        </p14:section>
        <p14:section name="What happens next?" id="{08617274-D175-4D89-B1BA-001A83E680E3}">
          <p14:sldIdLst>
            <p14:sldId id="277"/>
            <p14:sldId id="278"/>
            <p14:sldId id="294"/>
            <p14:sldId id="295"/>
            <p14:sldId id="296"/>
            <p14:sldId id="297"/>
          </p14:sldIdLst>
        </p14:section>
        <p14:section name="Finance" id="{DE9C8A8B-2EEC-45D0-937A-F8414E2FDB05}">
          <p14:sldIdLst>
            <p14:sldId id="279"/>
            <p14:sldId id="282"/>
            <p14:sldId id="281"/>
            <p14:sldId id="283"/>
          </p14:sldIdLst>
        </p14:section>
        <p14:section name="Back up plan" id="{8AEA4944-1F64-4208-8FE3-4790547FF48E}">
          <p14:sldIdLst>
            <p14:sldId id="284"/>
          </p14:sldIdLst>
        </p14:section>
        <p14:section name="Well done!" id="{0D750EB8-4995-4BCF-9523-099AD0610522}">
          <p14:sldIdLst>
            <p14:sldId id="29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nead Bradley" initials="SB" lastIdx="2" clrIdx="0">
    <p:extLst>
      <p:ext uri="{19B8F6BF-5375-455C-9EA6-DF929625EA0E}">
        <p15:presenceInfo xmlns:p15="http://schemas.microsoft.com/office/powerpoint/2012/main" userId="S-1-5-21-1715567821-688789844-725345543-1700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60D094-CA3D-409E-B273-3D93848581DA}" v="10" dt="2020-06-03T15:20:43.7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94660"/>
  </p:normalViewPr>
  <p:slideViewPr>
    <p:cSldViewPr snapToGrid="0">
      <p:cViewPr varScale="1">
        <p:scale>
          <a:sx n="69" d="100"/>
          <a:sy n="69" d="100"/>
        </p:scale>
        <p:origin x="78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cie Ferguson" userId="S::gw09fergusonkacie@glow.sch.uk::2b64fe57-271a-4d06-9281-8fbd07c99047" providerId="AD" clId="Web-{B26F17D5-2E41-47AF-89BE-82A24AA12B7F}"/>
    <pc:docChg chg="modSld">
      <pc:chgData name="Kacie Ferguson" userId="S::gw09fergusonkacie@glow.sch.uk::2b64fe57-271a-4d06-9281-8fbd07c99047" providerId="AD" clId="Web-{B26F17D5-2E41-47AF-89BE-82A24AA12B7F}" dt="2020-05-29T19:29:46.453" v="0"/>
      <pc:docMkLst>
        <pc:docMk/>
      </pc:docMkLst>
      <pc:sldChg chg="addSp">
        <pc:chgData name="Kacie Ferguson" userId="S::gw09fergusonkacie@glow.sch.uk::2b64fe57-271a-4d06-9281-8fbd07c99047" providerId="AD" clId="Web-{B26F17D5-2E41-47AF-89BE-82A24AA12B7F}" dt="2020-05-29T19:29:46.453" v="0"/>
        <pc:sldMkLst>
          <pc:docMk/>
          <pc:sldMk cId="3515301770" sldId="256"/>
        </pc:sldMkLst>
        <pc:spChg chg="add">
          <ac:chgData name="Kacie Ferguson" userId="S::gw09fergusonkacie@glow.sch.uk::2b64fe57-271a-4d06-9281-8fbd07c99047" providerId="AD" clId="Web-{B26F17D5-2E41-47AF-89BE-82A24AA12B7F}" dt="2020-05-29T19:29:46.453" v="0"/>
          <ac:spMkLst>
            <pc:docMk/>
            <pc:sldMk cId="3515301770" sldId="256"/>
            <ac:spMk id="7" creationId="{D67AE000-B949-46C8-AB73-01CD6DBBFBC9}"/>
          </ac:spMkLst>
        </pc:spChg>
      </pc:sldChg>
    </pc:docChg>
  </pc:docChgLst>
  <pc:docChgLst>
    <pc:chgData name="Miss Bradley" userId="3b25b857-ecf3-4560-b905-e91e28cc35d4" providerId="ADAL" clId="{91848E6B-60CD-2342-9A66-B74AE1522630}"/>
    <pc:docChg chg="custSel modSld">
      <pc:chgData name="Miss Bradley" userId="3b25b857-ecf3-4560-b905-e91e28cc35d4" providerId="ADAL" clId="{91848E6B-60CD-2342-9A66-B74AE1522630}" dt="2020-06-03T09:44:08.479" v="100" actId="20577"/>
      <pc:docMkLst>
        <pc:docMk/>
      </pc:docMkLst>
      <pc:sldChg chg="delSp">
        <pc:chgData name="Miss Bradley" userId="3b25b857-ecf3-4560-b905-e91e28cc35d4" providerId="ADAL" clId="{91848E6B-60CD-2342-9A66-B74AE1522630}" dt="2020-06-03T09:27:30.978" v="0" actId="478"/>
        <pc:sldMkLst>
          <pc:docMk/>
          <pc:sldMk cId="3515301770" sldId="256"/>
        </pc:sldMkLst>
        <pc:spChg chg="del">
          <ac:chgData name="Miss Bradley" userId="3b25b857-ecf3-4560-b905-e91e28cc35d4" providerId="ADAL" clId="{91848E6B-60CD-2342-9A66-B74AE1522630}" dt="2020-06-03T09:27:30.978" v="0" actId="478"/>
          <ac:spMkLst>
            <pc:docMk/>
            <pc:sldMk cId="3515301770" sldId="256"/>
            <ac:spMk id="7" creationId="{D67AE000-B949-46C8-AB73-01CD6DBBFBC9}"/>
          </ac:spMkLst>
        </pc:spChg>
      </pc:sldChg>
      <pc:sldChg chg="modSp">
        <pc:chgData name="Miss Bradley" userId="3b25b857-ecf3-4560-b905-e91e28cc35d4" providerId="ADAL" clId="{91848E6B-60CD-2342-9A66-B74AE1522630}" dt="2020-06-03T09:44:08.479" v="100" actId="20577"/>
        <pc:sldMkLst>
          <pc:docMk/>
          <pc:sldMk cId="567355035" sldId="257"/>
        </pc:sldMkLst>
        <pc:spChg chg="mod">
          <ac:chgData name="Miss Bradley" userId="3b25b857-ecf3-4560-b905-e91e28cc35d4" providerId="ADAL" clId="{91848E6B-60CD-2342-9A66-B74AE1522630}" dt="2020-06-03T09:44:08.479" v="100" actId="20577"/>
          <ac:spMkLst>
            <pc:docMk/>
            <pc:sldMk cId="567355035" sldId="257"/>
            <ac:spMk id="3" creationId="{00000000-0000-0000-0000-000000000000}"/>
          </ac:spMkLst>
        </pc:spChg>
      </pc:sldChg>
    </pc:docChg>
  </pc:docChgLst>
  <pc:docChgLst>
    <pc:chgData name="Miss Bradley" userId="S::gw11bradleysinead@glow.sch.uk::3b25b857-ecf3-4560-b905-e91e28cc35d4" providerId="AD" clId="Web-{1760D094-CA3D-409E-B273-3D93848581DA}"/>
    <pc:docChg chg="modSld">
      <pc:chgData name="Miss Bradley" userId="S::gw11bradleysinead@glow.sch.uk::3b25b857-ecf3-4560-b905-e91e28cc35d4" providerId="AD" clId="Web-{1760D094-CA3D-409E-B273-3D93848581DA}" dt="2020-06-03T15:20:43.773" v="8" actId="14100"/>
      <pc:docMkLst>
        <pc:docMk/>
      </pc:docMkLst>
      <pc:sldChg chg="addSp delSp modSp">
        <pc:chgData name="Miss Bradley" userId="S::gw11bradleysinead@glow.sch.uk::3b25b857-ecf3-4560-b905-e91e28cc35d4" providerId="AD" clId="Web-{1760D094-CA3D-409E-B273-3D93848581DA}" dt="2020-06-03T15:20:43.773" v="8" actId="14100"/>
        <pc:sldMkLst>
          <pc:docMk/>
          <pc:sldMk cId="2790237064" sldId="315"/>
        </pc:sldMkLst>
        <pc:spChg chg="del">
          <ac:chgData name="Miss Bradley" userId="S::gw11bradleysinead@glow.sch.uk::3b25b857-ecf3-4560-b905-e91e28cc35d4" providerId="AD" clId="Web-{1760D094-CA3D-409E-B273-3D93848581DA}" dt="2020-06-03T15:20:19.492" v="0"/>
          <ac:spMkLst>
            <pc:docMk/>
            <pc:sldMk cId="2790237064" sldId="315"/>
            <ac:spMk id="3" creationId="{00000000-0000-0000-0000-000000000000}"/>
          </ac:spMkLst>
        </pc:spChg>
        <pc:picChg chg="add mod">
          <ac:chgData name="Miss Bradley" userId="S::gw11bradleysinead@glow.sch.uk::3b25b857-ecf3-4560-b905-e91e28cc35d4" providerId="AD" clId="Web-{1760D094-CA3D-409E-B273-3D93848581DA}" dt="2020-06-03T15:20:43.773" v="8" actId="14100"/>
          <ac:picMkLst>
            <pc:docMk/>
            <pc:sldMk cId="2790237064" sldId="315"/>
            <ac:picMk id="4" creationId="{A5C68435-761C-4751-B302-41E339C44FD8}"/>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0-05-27T23:18:04.445" idx="2">
    <p:pos x="7348" y="934"/>
    <p:text/>
    <p:extLst>
      <p:ext uri="{C676402C-5697-4E1C-873F-D02D1690AC5C}">
        <p15:threadingInfo xmlns:p15="http://schemas.microsoft.com/office/powerpoint/2012/main" timeZoneBias="-6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4E83A5F4-D952-4F7B-9BCB-FD6871C67009}" type="datetimeFigureOut">
              <a:rPr lang="en-GB" smtClean="0"/>
              <a:t>03/06/2020</a:t>
            </a:fld>
            <a:endParaRPr lang="en-GB"/>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GB"/>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0B3D8A6A-2661-491E-9E31-92D9A2A12E60}" type="slidenum">
              <a:rPr lang="en-GB" smtClean="0"/>
              <a:t>‹#›</a:t>
            </a:fld>
            <a:endParaRPr lang="en-GB"/>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25870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3A5F4-D952-4F7B-9BCB-FD6871C67009}" type="datetimeFigureOut">
              <a:rPr lang="en-GB" smtClean="0"/>
              <a:t>03/06/2020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3D8A6A-2661-491E-9E31-92D9A2A12E60}" type="slidenum">
              <a:rPr lang="en-GB" smtClean="0"/>
              <a:t>‹#›</a:t>
            </a:fld>
            <a:endParaRPr lang="en-GB"/>
          </a:p>
        </p:txBody>
      </p:sp>
    </p:spTree>
    <p:extLst>
      <p:ext uri="{BB962C8B-B14F-4D97-AF65-F5344CB8AC3E}">
        <p14:creationId xmlns:p14="http://schemas.microsoft.com/office/powerpoint/2010/main" val="2512820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4E83A5F4-D952-4F7B-9BCB-FD6871C67009}" type="datetimeFigureOut">
              <a:rPr lang="en-GB" smtClean="0"/>
              <a:t>03/06/2020</a:t>
            </a:fld>
            <a:endParaRPr lang="en-GB"/>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0B3D8A6A-2661-491E-9E31-92D9A2A12E60}" type="slidenum">
              <a:rPr lang="en-GB" smtClean="0"/>
              <a:t>‹#›</a:t>
            </a:fld>
            <a:endParaRPr lang="en-GB"/>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68710259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83A5F4-D952-4F7B-9BCB-FD6871C67009}" type="datetimeFigureOut">
              <a:rPr lang="en-GB" smtClean="0"/>
              <a:t>03/06/2020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3D8A6A-2661-491E-9E31-92D9A2A12E60}" type="slidenum">
              <a:rPr lang="en-GB" smtClean="0"/>
              <a:t>‹#›</a:t>
            </a:fld>
            <a:endParaRPr lang="en-GB"/>
          </a:p>
        </p:txBody>
      </p:sp>
    </p:spTree>
    <p:extLst>
      <p:ext uri="{BB962C8B-B14F-4D97-AF65-F5344CB8AC3E}">
        <p14:creationId xmlns:p14="http://schemas.microsoft.com/office/powerpoint/2010/main" val="281084187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83A5F4-D952-4F7B-9BCB-FD6871C67009}" type="datetimeFigureOut">
              <a:rPr lang="en-GB" smtClean="0"/>
              <a:t>03/06/2020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3D8A6A-2661-491E-9E31-92D9A2A12E60}" type="slidenum">
              <a:rPr lang="en-GB" smtClean="0"/>
              <a:t>‹#›</a:t>
            </a:fld>
            <a:endParaRPr lang="en-GB"/>
          </a:p>
        </p:txBody>
      </p:sp>
    </p:spTree>
    <p:extLst>
      <p:ext uri="{BB962C8B-B14F-4D97-AF65-F5344CB8AC3E}">
        <p14:creationId xmlns:p14="http://schemas.microsoft.com/office/powerpoint/2010/main" val="257696921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83A5F4-D952-4F7B-9BCB-FD6871C67009}" type="datetimeFigureOut">
              <a:rPr lang="en-GB" smtClean="0"/>
              <a:t>03/06/2020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3D8A6A-2661-491E-9E31-92D9A2A12E60}" type="slidenum">
              <a:rPr lang="en-GB" smtClean="0"/>
              <a:t>‹#›</a:t>
            </a:fld>
            <a:endParaRPr lang="en-GB"/>
          </a:p>
        </p:txBody>
      </p:sp>
    </p:spTree>
    <p:extLst>
      <p:ext uri="{BB962C8B-B14F-4D97-AF65-F5344CB8AC3E}">
        <p14:creationId xmlns:p14="http://schemas.microsoft.com/office/powerpoint/2010/main" val="3014412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83A5F4-D952-4F7B-9BCB-FD6871C67009}" type="datetimeFigureOut">
              <a:rPr lang="en-GB" smtClean="0"/>
              <a:t>03/06/2020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B3D8A6A-2661-491E-9E31-92D9A2A12E60}" type="slidenum">
              <a:rPr lang="en-GB" smtClean="0"/>
              <a:t>‹#›</a:t>
            </a:fld>
            <a:endParaRPr lang="en-GB"/>
          </a:p>
        </p:txBody>
      </p:sp>
    </p:spTree>
    <p:extLst>
      <p:ext uri="{BB962C8B-B14F-4D97-AF65-F5344CB8AC3E}">
        <p14:creationId xmlns:p14="http://schemas.microsoft.com/office/powerpoint/2010/main" val="976885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051" y="6375679"/>
            <a:ext cx="1233355" cy="348462"/>
          </a:xfrm>
        </p:spPr>
        <p:txBody>
          <a:bodyPr/>
          <a:lstStyle/>
          <a:p>
            <a:fld id="{4E83A5F4-D952-4F7B-9BCB-FD6871C67009}" type="datetimeFigureOut">
              <a:rPr lang="en-GB" smtClean="0"/>
              <a:t>03/06/2020</a:t>
            </a:fld>
            <a:endParaRPr lang="en-GB"/>
          </a:p>
        </p:txBody>
      </p:sp>
      <p:sp>
        <p:nvSpPr>
          <p:cNvPr id="6" name="Footer Placeholder 5"/>
          <p:cNvSpPr>
            <a:spLocks noGrp="1"/>
          </p:cNvSpPr>
          <p:nvPr>
            <p:ph type="ftr" sz="quarter" idx="11"/>
          </p:nvPr>
        </p:nvSpPr>
        <p:spPr>
          <a:xfrm>
            <a:off x="2103620" y="6375679"/>
            <a:ext cx="3482179" cy="345796"/>
          </a:xfrm>
        </p:spPr>
        <p:txBody>
          <a:bodyPr/>
          <a:lstStyle/>
          <a:p>
            <a:endParaRPr lang="en-GB"/>
          </a:p>
        </p:txBody>
      </p:sp>
      <p:sp>
        <p:nvSpPr>
          <p:cNvPr id="7" name="Slide Number Placeholder 6"/>
          <p:cNvSpPr>
            <a:spLocks noGrp="1"/>
          </p:cNvSpPr>
          <p:nvPr>
            <p:ph type="sldNum" sz="quarter" idx="12"/>
          </p:nvPr>
        </p:nvSpPr>
        <p:spPr>
          <a:xfrm>
            <a:off x="5691014" y="6375679"/>
            <a:ext cx="1232456" cy="345796"/>
          </a:xfrm>
        </p:spPr>
        <p:txBody>
          <a:bodyPr/>
          <a:lstStyle/>
          <a:p>
            <a:fld id="{0B3D8A6A-2661-491E-9E31-92D9A2A12E60}" type="slidenum">
              <a:rPr lang="en-GB" smtClean="0"/>
              <a:t>‹#›</a:t>
            </a:fld>
            <a:endParaRPr lang="en-GB"/>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29495607"/>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950" y="6375679"/>
            <a:ext cx="1232456" cy="348462"/>
          </a:xfrm>
        </p:spPr>
        <p:txBody>
          <a:bodyPr/>
          <a:lstStyle/>
          <a:p>
            <a:fld id="{4E83A5F4-D952-4F7B-9BCB-FD6871C67009}" type="datetimeFigureOut">
              <a:rPr lang="en-GB" smtClean="0"/>
              <a:t>03/06/2020</a:t>
            </a:fld>
            <a:endParaRPr lang="en-GB"/>
          </a:p>
        </p:txBody>
      </p:sp>
      <p:sp>
        <p:nvSpPr>
          <p:cNvPr id="6" name="Footer Placeholder 5"/>
          <p:cNvSpPr>
            <a:spLocks noGrp="1"/>
          </p:cNvSpPr>
          <p:nvPr>
            <p:ph type="ftr" sz="quarter" idx="11"/>
          </p:nvPr>
        </p:nvSpPr>
        <p:spPr>
          <a:xfrm>
            <a:off x="2103621" y="6375679"/>
            <a:ext cx="3482178" cy="345796"/>
          </a:xfrm>
        </p:spPr>
        <p:txBody>
          <a:bodyPr/>
          <a:lstStyle/>
          <a:p>
            <a:endParaRPr lang="en-GB"/>
          </a:p>
        </p:txBody>
      </p:sp>
      <p:sp>
        <p:nvSpPr>
          <p:cNvPr id="7" name="Slide Number Placeholder 6"/>
          <p:cNvSpPr>
            <a:spLocks noGrp="1"/>
          </p:cNvSpPr>
          <p:nvPr>
            <p:ph type="sldNum" sz="quarter" idx="12"/>
          </p:nvPr>
        </p:nvSpPr>
        <p:spPr>
          <a:xfrm>
            <a:off x="5687568" y="6375679"/>
            <a:ext cx="1234440" cy="345796"/>
          </a:xfrm>
        </p:spPr>
        <p:txBody>
          <a:bodyPr/>
          <a:lstStyle/>
          <a:p>
            <a:fld id="{0B3D8A6A-2661-491E-9E31-92D9A2A12E60}" type="slidenum">
              <a:rPr lang="en-GB" smtClean="0"/>
              <a:t>‹#›</a:t>
            </a:fld>
            <a:endParaRPr lang="en-GB"/>
          </a:p>
        </p:txBody>
      </p:sp>
    </p:spTree>
    <p:extLst>
      <p:ext uri="{BB962C8B-B14F-4D97-AF65-F5344CB8AC3E}">
        <p14:creationId xmlns:p14="http://schemas.microsoft.com/office/powerpoint/2010/main" val="1430011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3A5F4-D952-4F7B-9BCB-FD6871C67009}" type="datetimeFigureOut">
              <a:rPr lang="en-GB" smtClean="0"/>
              <a:t>03/06/2020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3D8A6A-2661-491E-9E31-92D9A2A12E60}" type="slidenum">
              <a:rPr lang="en-GB" smtClean="0"/>
              <a:t>‹#›</a:t>
            </a:fld>
            <a:endParaRPr lang="en-GB"/>
          </a:p>
        </p:txBody>
      </p:sp>
    </p:spTree>
    <p:extLst>
      <p:ext uri="{BB962C8B-B14F-4D97-AF65-F5344CB8AC3E}">
        <p14:creationId xmlns:p14="http://schemas.microsoft.com/office/powerpoint/2010/main" val="3377162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3A5F4-D952-4F7B-9BCB-FD6871C67009}" type="datetimeFigureOut">
              <a:rPr lang="en-GB" smtClean="0"/>
              <a:t>03/06/2020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3D8A6A-2661-491E-9E31-92D9A2A12E60}" type="slidenum">
              <a:rPr lang="en-GB" smtClean="0"/>
              <a:t>‹#›</a:t>
            </a:fld>
            <a:endParaRPr lang="en-GB"/>
          </a:p>
        </p:txBody>
      </p:sp>
    </p:spTree>
    <p:extLst>
      <p:ext uri="{BB962C8B-B14F-4D97-AF65-F5344CB8AC3E}">
        <p14:creationId xmlns:p14="http://schemas.microsoft.com/office/powerpoint/2010/main" val="13561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4E83A5F4-D952-4F7B-9BCB-FD6871C67009}" type="datetimeFigureOut">
              <a:rPr lang="en-GB" smtClean="0"/>
              <a:t>03/06/2020</a:t>
            </a:fld>
            <a:endParaRPr lang="en-GB"/>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0B3D8A6A-2661-491E-9E31-92D9A2A12E60}" type="slidenum">
              <a:rPr lang="en-GB" smtClean="0"/>
              <a:t>‹#›</a:t>
            </a:fld>
            <a:endParaRPr lang="en-GB"/>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632979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s://www.ucas.com/undergraduate/applying-university/admissions-test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strath.ac.uk/studywithus/wideningaccess/" TargetMode="External"/><Relationship Id="rId2" Type="http://schemas.openxmlformats.org/officeDocument/2006/relationships/hyperlink" Target="https://www.strath.ac.uk/media/1newwebsite/documents/Copy_of_FINAL_-_2019_Entry_Contextual_Offers_for_web.pdf"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s://www.strath.ac.uk/media/1newwebsite/documents/Copy_of_FINAL_-_2019_Entry_Contextual_Offers_for_web.pdf"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s://www.strath.ac.uk/studywithus/wideningacces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ucas.com/student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ucas.com/hub"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hyperlink" Target="https://www.saas.gov.uk/full-time" TargetMode="Externa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hyperlink" Target="https://www.ucas.com/connect/videos?keywords=apply+section&amp;v=/apply-2021-education-section"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hyperlink" Target="https://www.ucas.com/connect/videos?keywords=education+section&amp;v=/apply-2021-education-section"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www.ucas.com/explore/subjects"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ucas.com/what-are-my-options/create-your-ucas-hub-today" TargetMode="External"/><Relationship Id="rId2" Type="http://schemas.openxmlformats.org/officeDocument/2006/relationships/hyperlink" Target="https://www.ucas.com/file/4261/download?token=u7I6M9Q5"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www.ucas.com/undergraduate/results-confirmation-and-clearing/what-clearing" TargetMode="External"/><Relationship Id="rId2" Type="http://schemas.openxmlformats.org/officeDocument/2006/relationships/hyperlink" Target="https://www.ucas.com/undergraduate/after-you-apply/types-offer/extra-choices"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www.ucas.com/undergraduate/after-you-apply/types-offer/replying-your-ucas-undergraduate-offers"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saas.gov.uk/"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s://www.saas.gov.uk/full-time/funding-information-for-nursing-and-midwifery"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s://www.stir.ac.uk/student-life/support-wellbeing/student-support-services/money-support/discretionary-and-assistance-funds/"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45333" y="740861"/>
            <a:ext cx="7984795" cy="4394988"/>
          </a:xfrm>
        </p:spPr>
        <p:txBody>
          <a:bodyPr/>
          <a:lstStyle/>
          <a:p>
            <a:r>
              <a:rPr lang="en-GB" sz="4000" b="1" dirty="0"/>
              <a:t> </a:t>
            </a:r>
            <a:r>
              <a:rPr lang="en-GB" sz="5400" b="1" dirty="0"/>
              <a:t>Your</a:t>
            </a:r>
            <a:br>
              <a:rPr lang="en-GB" sz="5400" b="1" dirty="0"/>
            </a:br>
            <a:br>
              <a:rPr lang="en-GB" sz="5400" b="1" dirty="0"/>
            </a:br>
            <a:br>
              <a:rPr lang="en-GB" sz="5400" b="1" dirty="0"/>
            </a:br>
            <a:r>
              <a:rPr lang="en-GB" sz="5400" b="1" dirty="0"/>
              <a:t>Application</a:t>
            </a:r>
            <a:endParaRPr lang="en-GB" sz="5400" dirty="0"/>
          </a:p>
        </p:txBody>
      </p:sp>
      <p:sp>
        <p:nvSpPr>
          <p:cNvPr id="3" name="Subtitle 2"/>
          <p:cNvSpPr>
            <a:spLocks noGrp="1"/>
          </p:cNvSpPr>
          <p:nvPr>
            <p:ph type="subTitle" idx="1"/>
          </p:nvPr>
        </p:nvSpPr>
        <p:spPr/>
        <p:txBody>
          <a:bodyPr/>
          <a:lstStyle/>
          <a:p>
            <a:r>
              <a:rPr lang="en-GB" dirty="0"/>
              <a:t>2020-2021</a:t>
            </a:r>
          </a:p>
        </p:txBody>
      </p:sp>
      <p:pic>
        <p:nvPicPr>
          <p:cNvPr id="4" name="Picture 3" descr="Copy of School bad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2892" y="131579"/>
            <a:ext cx="1066283" cy="1576092"/>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683641" y="210001"/>
            <a:ext cx="2085975" cy="530860"/>
          </a:xfrm>
          <a:prstGeom prst="rect">
            <a:avLst/>
          </a:prstGeom>
          <a:noFill/>
        </p:spPr>
      </p:pic>
      <p:pic>
        <p:nvPicPr>
          <p:cNvPr id="6" name="Picture 5" descr="C:\Users\local_STBRASIN01\INetCache\Content.MSO\EAAC93D4.tmp"/>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47432" y="2528122"/>
            <a:ext cx="2580595" cy="820465"/>
          </a:xfrm>
          <a:prstGeom prst="rect">
            <a:avLst/>
          </a:prstGeom>
          <a:noFill/>
          <a:ln>
            <a:noFill/>
          </a:ln>
        </p:spPr>
      </p:pic>
    </p:spTree>
    <p:extLst>
      <p:ext uri="{BB962C8B-B14F-4D97-AF65-F5344CB8AC3E}">
        <p14:creationId xmlns:p14="http://schemas.microsoft.com/office/powerpoint/2010/main" val="3515301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Applying to university</a:t>
            </a:r>
          </a:p>
        </p:txBody>
      </p:sp>
      <p:sp>
        <p:nvSpPr>
          <p:cNvPr id="3" name="Content Placeholder 2"/>
          <p:cNvSpPr>
            <a:spLocks noGrp="1"/>
          </p:cNvSpPr>
          <p:nvPr>
            <p:ph idx="1"/>
          </p:nvPr>
        </p:nvSpPr>
        <p:spPr>
          <a:xfrm>
            <a:off x="1036524" y="1128451"/>
            <a:ext cx="11012040" cy="5190564"/>
          </a:xfrm>
        </p:spPr>
        <p:txBody>
          <a:bodyPr>
            <a:normAutofit/>
          </a:bodyPr>
          <a:lstStyle/>
          <a:p>
            <a:pPr marL="0" indent="0">
              <a:buNone/>
            </a:pPr>
            <a:r>
              <a:rPr lang="en-GB" dirty="0">
                <a:solidFill>
                  <a:schemeClr val="tx1"/>
                </a:solidFill>
                <a:latin typeface="Calibri" panose="020F0502020204030204" pitchFamily="34" charset="0"/>
                <a:cs typeface="Calibri" panose="020F0502020204030204" pitchFamily="34" charset="0"/>
              </a:rPr>
              <a:t>Applying to university can be a daunting task, but by doing your research, giving yourself plenty of time and seeking the help of others you will be able to create a great UCAS application!</a:t>
            </a:r>
          </a:p>
          <a:p>
            <a:pPr marL="0" indent="0">
              <a:lnSpc>
                <a:spcPct val="107000"/>
              </a:lnSpc>
              <a:spcAft>
                <a:spcPts val="800"/>
              </a:spcAft>
              <a:buNone/>
            </a:pP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Save a copy of this PowerPoint for yourself – type in it, print it out or complete the tasks on separate paper, whatever is easiest for you and will allow you to access your ideas when you need a reminder.</a:t>
            </a:r>
          </a:p>
          <a:p>
            <a:pPr marL="0" indent="0">
              <a:lnSpc>
                <a:spcPct val="107000"/>
              </a:lnSpc>
              <a:spcAft>
                <a:spcPts val="800"/>
              </a:spcAft>
              <a:buNone/>
            </a:pP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Remember that your DHH is here to support you every step </a:t>
            </a:r>
            <a:r>
              <a:rPr lang="en-GB">
                <a:solidFill>
                  <a:schemeClr val="tx1"/>
                </a:solidFill>
                <a:latin typeface="Calibri" panose="020F0502020204030204" pitchFamily="34" charset="0"/>
                <a:ea typeface="Calibri" panose="020F0502020204030204" pitchFamily="34" charset="0"/>
                <a:cs typeface="Times New Roman" panose="02020603050405020304" pitchFamily="18" charset="0"/>
              </a:rPr>
              <a:t>of the way, just get in touch.</a:t>
            </a:r>
            <a:endPar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endParaRPr lang="en-GB" b="1" dirty="0">
              <a:solidFill>
                <a:schemeClr val="tx1"/>
              </a:solidFill>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452275836"/>
              </p:ext>
            </p:extLst>
          </p:nvPr>
        </p:nvGraphicFramePr>
        <p:xfrm>
          <a:off x="1036524" y="3782205"/>
          <a:ext cx="5189462" cy="2860040"/>
        </p:xfrm>
        <a:graphic>
          <a:graphicData uri="http://schemas.openxmlformats.org/drawingml/2006/table">
            <a:tbl>
              <a:tblPr firstRow="1" bandRow="1">
                <a:tableStyleId>{2D5ABB26-0587-4C30-8999-92F81FD0307C}</a:tableStyleId>
              </a:tblPr>
              <a:tblGrid>
                <a:gridCol w="1478073">
                  <a:extLst>
                    <a:ext uri="{9D8B030D-6E8A-4147-A177-3AD203B41FA5}">
                      <a16:colId xmlns:a16="http://schemas.microsoft.com/office/drawing/2014/main" val="3445119673"/>
                    </a:ext>
                  </a:extLst>
                </a:gridCol>
                <a:gridCol w="3711389">
                  <a:extLst>
                    <a:ext uri="{9D8B030D-6E8A-4147-A177-3AD203B41FA5}">
                      <a16:colId xmlns:a16="http://schemas.microsoft.com/office/drawing/2014/main" val="3076646573"/>
                    </a:ext>
                  </a:extLst>
                </a:gridCol>
              </a:tblGrid>
              <a:tr h="370840">
                <a:tc>
                  <a:txBody>
                    <a:bodyPr/>
                    <a:lstStyle/>
                    <a:p>
                      <a:r>
                        <a:rPr lang="en-GB" dirty="0"/>
                        <a:t>Slides 1 - 4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Introduction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8560522"/>
                  </a:ext>
                </a:extLst>
              </a:tr>
              <a:tr h="370840">
                <a:tc>
                  <a:txBody>
                    <a:bodyPr/>
                    <a:lstStyle/>
                    <a:p>
                      <a:r>
                        <a:rPr lang="en-GB" dirty="0"/>
                        <a:t>Slides 5 - 12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baseline="0" dirty="0"/>
                        <a:t>Contextualised admissions</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0245660"/>
                  </a:ext>
                </a:extLst>
              </a:tr>
              <a:tr h="370840">
                <a:tc>
                  <a:txBody>
                    <a:bodyPr/>
                    <a:lstStyle/>
                    <a:p>
                      <a:r>
                        <a:rPr lang="en-GB" dirty="0"/>
                        <a:t>Slides 13 - 19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Choosing and applying – send your</a:t>
                      </a:r>
                      <a:r>
                        <a:rPr lang="en-GB" baseline="0" dirty="0"/>
                        <a:t> research to your DHH by 30</a:t>
                      </a:r>
                      <a:r>
                        <a:rPr lang="en-GB" baseline="30000" dirty="0"/>
                        <a:t>th</a:t>
                      </a:r>
                      <a:r>
                        <a:rPr lang="en-GB" baseline="0" dirty="0"/>
                        <a:t> June.</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5129614"/>
                  </a:ext>
                </a:extLst>
              </a:tr>
              <a:tr h="370840">
                <a:tc>
                  <a:txBody>
                    <a:bodyPr/>
                    <a:lstStyle/>
                    <a:p>
                      <a:r>
                        <a:rPr lang="en-GB" dirty="0"/>
                        <a:t>Slides 20 -25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UCAS</a:t>
                      </a:r>
                      <a:r>
                        <a:rPr lang="en-GB" baseline="0" dirty="0"/>
                        <a:t> account and Hub set up</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4140644"/>
                  </a:ext>
                </a:extLst>
              </a:tr>
              <a:tr h="370840">
                <a:tc>
                  <a:txBody>
                    <a:bodyPr/>
                    <a:lstStyle/>
                    <a:p>
                      <a:r>
                        <a:rPr lang="en-GB" dirty="0"/>
                        <a:t>Slides 26 - 28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Personal details section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9662210"/>
                  </a:ext>
                </a:extLst>
              </a:tr>
              <a:tr h="370840">
                <a:tc>
                  <a:txBody>
                    <a:bodyPr/>
                    <a:lstStyle/>
                    <a:p>
                      <a:r>
                        <a:rPr lang="en-GB" dirty="0"/>
                        <a:t>Slides 29 -31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Choices</a:t>
                      </a:r>
                      <a:r>
                        <a:rPr lang="en-GB" baseline="0" dirty="0"/>
                        <a:t> section</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427717"/>
                  </a:ext>
                </a:extLst>
              </a:tr>
              <a:tr h="2909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Slides</a:t>
                      </a:r>
                      <a:r>
                        <a:rPr lang="en-GB" baseline="0" dirty="0"/>
                        <a:t> 32 - 36</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Education</a:t>
                      </a:r>
                      <a:r>
                        <a:rPr lang="en-GB" baseline="0" dirty="0"/>
                        <a:t> section</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657661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505360239"/>
              </p:ext>
            </p:extLst>
          </p:nvPr>
        </p:nvGraphicFramePr>
        <p:xfrm>
          <a:off x="6542544" y="3782205"/>
          <a:ext cx="5189462" cy="2860040"/>
        </p:xfrm>
        <a:graphic>
          <a:graphicData uri="http://schemas.openxmlformats.org/drawingml/2006/table">
            <a:tbl>
              <a:tblPr firstRow="1" bandRow="1">
                <a:tableStyleId>{2D5ABB26-0587-4C30-8999-92F81FD0307C}</a:tableStyleId>
              </a:tblPr>
              <a:tblGrid>
                <a:gridCol w="1478073">
                  <a:extLst>
                    <a:ext uri="{9D8B030D-6E8A-4147-A177-3AD203B41FA5}">
                      <a16:colId xmlns:a16="http://schemas.microsoft.com/office/drawing/2014/main" val="3445119673"/>
                    </a:ext>
                  </a:extLst>
                </a:gridCol>
                <a:gridCol w="3711389">
                  <a:extLst>
                    <a:ext uri="{9D8B030D-6E8A-4147-A177-3AD203B41FA5}">
                      <a16:colId xmlns:a16="http://schemas.microsoft.com/office/drawing/2014/main" val="3076646573"/>
                    </a:ext>
                  </a:extLst>
                </a:gridCol>
              </a:tblGrid>
              <a:tr h="3137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Slides</a:t>
                      </a:r>
                      <a:r>
                        <a:rPr lang="en-GB" baseline="0" dirty="0"/>
                        <a:t> 37 - 52</a:t>
                      </a:r>
                      <a:endParaRPr lang="en-GB" dirty="0"/>
                    </a:p>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Personal</a:t>
                      </a:r>
                      <a:r>
                        <a:rPr lang="en-GB" baseline="0" dirty="0"/>
                        <a:t> statement – 1</a:t>
                      </a:r>
                      <a:r>
                        <a:rPr lang="en-GB" baseline="30000" dirty="0"/>
                        <a:t>st</a:t>
                      </a:r>
                      <a:r>
                        <a:rPr lang="en-GB" baseline="0" dirty="0"/>
                        <a:t> draft due 16</a:t>
                      </a:r>
                      <a:r>
                        <a:rPr lang="en-GB" baseline="30000" dirty="0"/>
                        <a:t>th</a:t>
                      </a:r>
                      <a:r>
                        <a:rPr lang="en-GB" baseline="0" dirty="0"/>
                        <a:t> September.</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2625233"/>
                  </a:ext>
                </a:extLst>
              </a:tr>
              <a:tr h="313729">
                <a:tc>
                  <a:txBody>
                    <a:bodyPr/>
                    <a:lstStyle/>
                    <a:p>
                      <a:r>
                        <a:rPr lang="en-GB" dirty="0"/>
                        <a:t>Slide 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Your reference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8560522"/>
                  </a:ext>
                </a:extLst>
              </a:tr>
              <a:tr h="370840">
                <a:tc>
                  <a:txBody>
                    <a:bodyPr/>
                    <a:lstStyle/>
                    <a:p>
                      <a:r>
                        <a:rPr lang="en-GB" dirty="0"/>
                        <a:t>Slide</a:t>
                      </a:r>
                      <a:r>
                        <a:rPr lang="en-GB" baseline="0" dirty="0"/>
                        <a:t> 54</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Sending the application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4739000"/>
                  </a:ext>
                </a:extLst>
              </a:tr>
              <a:tr h="370840">
                <a:tc>
                  <a:txBody>
                    <a:bodyPr/>
                    <a:lstStyle/>
                    <a:p>
                      <a:r>
                        <a:rPr lang="en-GB" dirty="0"/>
                        <a:t>Slides 55 - 60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Post application –</a:t>
                      </a:r>
                      <a:r>
                        <a:rPr lang="en-GB" baseline="0" dirty="0"/>
                        <a:t> what happens next?</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0245660"/>
                  </a:ext>
                </a:extLst>
              </a:tr>
              <a:tr h="370840">
                <a:tc>
                  <a:txBody>
                    <a:bodyPr/>
                    <a:lstStyle/>
                    <a:p>
                      <a:r>
                        <a:rPr lang="en-GB" dirty="0"/>
                        <a:t>Slides 61 - 64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Finance - SAAS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5129614"/>
                  </a:ext>
                </a:extLst>
              </a:tr>
              <a:tr h="370840">
                <a:tc>
                  <a:txBody>
                    <a:bodyPr/>
                    <a:lstStyle/>
                    <a:p>
                      <a:r>
                        <a:rPr lang="en-GB" dirty="0"/>
                        <a:t>Slide 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Back</a:t>
                      </a:r>
                      <a:r>
                        <a:rPr lang="en-GB" baseline="0" dirty="0"/>
                        <a:t> up plan</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4140644"/>
                  </a:ext>
                </a:extLst>
              </a:tr>
              <a:tr h="370840">
                <a:tc>
                  <a:txBody>
                    <a:bodyPr/>
                    <a:lstStyle/>
                    <a:p>
                      <a:r>
                        <a:rPr lang="en-GB" dirty="0"/>
                        <a:t>Slide 66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You made 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9662210"/>
                  </a:ext>
                </a:extLst>
              </a:tr>
            </a:tbl>
          </a:graphicData>
        </a:graphic>
      </p:graphicFrame>
      <p:sp>
        <p:nvSpPr>
          <p:cNvPr id="7" name="Rectangle 6"/>
          <p:cNvSpPr/>
          <p:nvPr/>
        </p:nvSpPr>
        <p:spPr>
          <a:xfrm>
            <a:off x="5073148" y="3237302"/>
            <a:ext cx="2535382" cy="4433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latin typeface="Calibri" panose="020F0502020204030204" pitchFamily="34" charset="0"/>
                <a:cs typeface="Calibri" panose="020F0502020204030204" pitchFamily="34" charset="0"/>
              </a:rPr>
              <a:t>Contents</a:t>
            </a:r>
          </a:p>
        </p:txBody>
      </p:sp>
    </p:spTree>
    <p:extLst>
      <p:ext uri="{BB962C8B-B14F-4D97-AF65-F5344CB8AC3E}">
        <p14:creationId xmlns:p14="http://schemas.microsoft.com/office/powerpoint/2010/main" val="567355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chemeClr val="tx1"/>
                </a:solidFill>
              </a:rPr>
              <a:t>Important dates</a:t>
            </a:r>
          </a:p>
        </p:txBody>
      </p:sp>
      <p:pic>
        <p:nvPicPr>
          <p:cNvPr id="4" name="Picture 4" descr="A picture containing bird&#10;&#10;Description generated with very high confidence">
            <a:extLst>
              <a:ext uri="{FF2B5EF4-FFF2-40B4-BE49-F238E27FC236}">
                <a16:creationId xmlns:a16="http://schemas.microsoft.com/office/drawing/2014/main" id="{A5C68435-761C-4751-B302-41E339C44FD8}"/>
              </a:ext>
            </a:extLst>
          </p:cNvPr>
          <p:cNvPicPr>
            <a:picLocks noChangeAspect="1"/>
          </p:cNvPicPr>
          <p:nvPr/>
        </p:nvPicPr>
        <p:blipFill>
          <a:blip r:embed="rId2"/>
          <a:stretch>
            <a:fillRect/>
          </a:stretch>
        </p:blipFill>
        <p:spPr>
          <a:xfrm>
            <a:off x="1072551" y="1568856"/>
            <a:ext cx="10693878" cy="4936909"/>
          </a:xfrm>
          <a:prstGeom prst="rect">
            <a:avLst/>
          </a:prstGeom>
        </p:spPr>
      </p:pic>
    </p:spTree>
    <p:extLst>
      <p:ext uri="{BB962C8B-B14F-4D97-AF65-F5344CB8AC3E}">
        <p14:creationId xmlns:p14="http://schemas.microsoft.com/office/powerpoint/2010/main" val="2790237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Before you get going</a:t>
            </a:r>
          </a:p>
        </p:txBody>
      </p:sp>
      <p:sp>
        <p:nvSpPr>
          <p:cNvPr id="3" name="Content Placeholder 2"/>
          <p:cNvSpPr>
            <a:spLocks noGrp="1"/>
          </p:cNvSpPr>
          <p:nvPr>
            <p:ph idx="1"/>
          </p:nvPr>
        </p:nvSpPr>
        <p:spPr>
          <a:xfrm>
            <a:off x="979714" y="1128451"/>
            <a:ext cx="10998926" cy="5635420"/>
          </a:xfrm>
        </p:spPr>
        <p:txBody>
          <a:bodyPr>
            <a:normAutofit fontScale="92500" lnSpcReduction="10000"/>
          </a:bodyPr>
          <a:lstStyle/>
          <a:p>
            <a:pPr marL="0" indent="0">
              <a:buNone/>
            </a:pPr>
            <a:r>
              <a:rPr lang="en-GB" sz="1900" dirty="0">
                <a:solidFill>
                  <a:schemeClr val="tx1"/>
                </a:solidFill>
                <a:latin typeface="Calibri" panose="020F0502020204030204" pitchFamily="34" charset="0"/>
                <a:cs typeface="Calibri" panose="020F0502020204030204" pitchFamily="34" charset="0"/>
              </a:rPr>
              <a:t>Before you get going, here are some key points to keep in mind:</a:t>
            </a:r>
          </a:p>
          <a:p>
            <a:pPr lvl="0"/>
            <a:r>
              <a:rPr lang="en-GB" sz="1900" dirty="0">
                <a:solidFill>
                  <a:schemeClr val="tx1"/>
                </a:solidFill>
                <a:latin typeface="Calibri" panose="020F0502020204030204" pitchFamily="34" charset="0"/>
                <a:cs typeface="Calibri" panose="020F0502020204030204" pitchFamily="34" charset="0"/>
              </a:rPr>
              <a:t>UCAS allows you to </a:t>
            </a:r>
            <a:r>
              <a:rPr lang="en-GB" sz="1900" b="1" dirty="0">
                <a:solidFill>
                  <a:schemeClr val="tx1"/>
                </a:solidFill>
                <a:latin typeface="Calibri" panose="020F0502020204030204" pitchFamily="34" charset="0"/>
                <a:cs typeface="Calibri" panose="020F0502020204030204" pitchFamily="34" charset="0"/>
              </a:rPr>
              <a:t>submit up to 5 </a:t>
            </a:r>
            <a:r>
              <a:rPr lang="en-GB" sz="1900" dirty="0">
                <a:solidFill>
                  <a:schemeClr val="tx1"/>
                </a:solidFill>
                <a:latin typeface="Calibri" panose="020F0502020204030204" pitchFamily="34" charset="0"/>
                <a:cs typeface="Calibri" panose="020F0502020204030204" pitchFamily="34" charset="0"/>
              </a:rPr>
              <a:t>university applications for a fee of £26.</a:t>
            </a:r>
          </a:p>
          <a:p>
            <a:pPr lvl="0"/>
            <a:r>
              <a:rPr lang="en-GB" sz="1900" dirty="0">
                <a:solidFill>
                  <a:schemeClr val="tx1"/>
                </a:solidFill>
                <a:latin typeface="Calibri" panose="020F0502020204030204" pitchFamily="34" charset="0"/>
                <a:cs typeface="Calibri" panose="020F0502020204030204" pitchFamily="34" charset="0"/>
              </a:rPr>
              <a:t>For the majority of courses your deadline is</a:t>
            </a:r>
            <a:r>
              <a:rPr lang="en-GB" sz="1900" b="1" dirty="0">
                <a:solidFill>
                  <a:schemeClr val="tx1"/>
                </a:solidFill>
                <a:latin typeface="Calibri" panose="020F0502020204030204" pitchFamily="34" charset="0"/>
                <a:cs typeface="Calibri" panose="020F0502020204030204" pitchFamily="34" charset="0"/>
              </a:rPr>
              <a:t> 15 January 2021</a:t>
            </a:r>
            <a:r>
              <a:rPr lang="en-GB" sz="1900" dirty="0">
                <a:solidFill>
                  <a:schemeClr val="tx1"/>
                </a:solidFill>
                <a:latin typeface="Calibri" panose="020F0502020204030204" pitchFamily="34" charset="0"/>
                <a:cs typeface="Calibri" panose="020F0502020204030204" pitchFamily="34" charset="0"/>
              </a:rPr>
              <a:t> </a:t>
            </a:r>
            <a:r>
              <a:rPr lang="en-GB" sz="1900" b="1" dirty="0">
                <a:solidFill>
                  <a:schemeClr val="tx1"/>
                </a:solidFill>
                <a:latin typeface="Calibri" panose="020F0502020204030204" pitchFamily="34" charset="0"/>
                <a:cs typeface="Calibri" panose="020F0502020204030204" pitchFamily="34" charset="0"/>
              </a:rPr>
              <a:t>at</a:t>
            </a:r>
            <a:r>
              <a:rPr lang="en-GB" sz="1900" dirty="0">
                <a:solidFill>
                  <a:schemeClr val="tx1"/>
                </a:solidFill>
                <a:latin typeface="Calibri" panose="020F0502020204030204" pitchFamily="34" charset="0"/>
                <a:cs typeface="Calibri" panose="020F0502020204030204" pitchFamily="34" charset="0"/>
              </a:rPr>
              <a:t> </a:t>
            </a:r>
            <a:r>
              <a:rPr lang="en-GB" sz="1900" b="1" dirty="0">
                <a:solidFill>
                  <a:schemeClr val="tx1"/>
                </a:solidFill>
                <a:latin typeface="Calibri" panose="020F0502020204030204" pitchFamily="34" charset="0"/>
                <a:cs typeface="Calibri" panose="020F0502020204030204" pitchFamily="34" charset="0"/>
              </a:rPr>
              <a:t>18:00.</a:t>
            </a:r>
            <a:endParaRPr lang="en-GB" sz="1900" dirty="0">
              <a:solidFill>
                <a:schemeClr val="tx1"/>
              </a:solidFill>
              <a:latin typeface="Calibri" panose="020F0502020204030204" pitchFamily="34" charset="0"/>
              <a:cs typeface="Calibri" panose="020F0502020204030204" pitchFamily="34" charset="0"/>
            </a:endParaRPr>
          </a:p>
          <a:p>
            <a:pPr lvl="0"/>
            <a:r>
              <a:rPr lang="en-GB" sz="1900" dirty="0">
                <a:solidFill>
                  <a:schemeClr val="tx1"/>
                </a:solidFill>
                <a:latin typeface="Calibri" panose="020F0502020204030204" pitchFamily="34" charset="0"/>
                <a:cs typeface="Calibri" panose="020F0502020204030204" pitchFamily="34" charset="0"/>
              </a:rPr>
              <a:t>If you are applying to any course at the universities of Oxford and Cambridge, or for most courses in medicine, veterinary medicine/science, and dentistry, your deadline is </a:t>
            </a:r>
            <a:r>
              <a:rPr lang="en-GB" sz="1900" b="1" dirty="0">
                <a:solidFill>
                  <a:schemeClr val="tx1"/>
                </a:solidFill>
                <a:latin typeface="Calibri" panose="020F0502020204030204" pitchFamily="34" charset="0"/>
                <a:cs typeface="Calibri" panose="020F0502020204030204" pitchFamily="34" charset="0"/>
              </a:rPr>
              <a:t>15 October</a:t>
            </a:r>
            <a:r>
              <a:rPr lang="en-GB" sz="1900" dirty="0">
                <a:solidFill>
                  <a:schemeClr val="tx1"/>
                </a:solidFill>
                <a:latin typeface="Calibri" panose="020F0502020204030204" pitchFamily="34" charset="0"/>
                <a:cs typeface="Calibri" panose="020F0502020204030204" pitchFamily="34" charset="0"/>
              </a:rPr>
              <a:t> </a:t>
            </a:r>
            <a:r>
              <a:rPr lang="en-GB" sz="1900" b="1" dirty="0">
                <a:solidFill>
                  <a:schemeClr val="tx1"/>
                </a:solidFill>
                <a:latin typeface="Calibri" panose="020F0502020204030204" pitchFamily="34" charset="0"/>
                <a:cs typeface="Calibri" panose="020F0502020204030204" pitchFamily="34" charset="0"/>
              </a:rPr>
              <a:t>2020 </a:t>
            </a:r>
            <a:r>
              <a:rPr lang="en-GB" sz="1900" dirty="0">
                <a:solidFill>
                  <a:schemeClr val="tx1"/>
                </a:solidFill>
                <a:latin typeface="Calibri" panose="020F0502020204030204" pitchFamily="34" charset="0"/>
                <a:cs typeface="Calibri" panose="020F0502020204030204" pitchFamily="34" charset="0"/>
              </a:rPr>
              <a:t>at </a:t>
            </a:r>
            <a:r>
              <a:rPr lang="en-GB" sz="1900" b="1" dirty="0">
                <a:solidFill>
                  <a:schemeClr val="tx1"/>
                </a:solidFill>
                <a:latin typeface="Calibri" panose="020F0502020204030204" pitchFamily="34" charset="0"/>
                <a:cs typeface="Calibri" panose="020F0502020204030204" pitchFamily="34" charset="0"/>
              </a:rPr>
              <a:t>18:00 (UK time)</a:t>
            </a:r>
            <a:r>
              <a:rPr lang="en-GB" sz="1900" dirty="0">
                <a:solidFill>
                  <a:schemeClr val="tx1"/>
                </a:solidFill>
                <a:latin typeface="Calibri" panose="020F0502020204030204" pitchFamily="34" charset="0"/>
                <a:cs typeface="Calibri" panose="020F0502020204030204" pitchFamily="34" charset="0"/>
              </a:rPr>
              <a:t>. </a:t>
            </a:r>
          </a:p>
          <a:p>
            <a:pPr lvl="0"/>
            <a:r>
              <a:rPr lang="en-GB" sz="1900" dirty="0">
                <a:solidFill>
                  <a:schemeClr val="tx1"/>
                </a:solidFill>
                <a:latin typeface="Calibri" panose="020F0502020204030204" pitchFamily="34" charset="0"/>
                <a:cs typeface="Calibri" panose="020F0502020204030204" pitchFamily="34" charset="0"/>
              </a:rPr>
              <a:t>If you are applying to a Conservatoire to study a music course your deadline is likely to be </a:t>
            </a:r>
            <a:r>
              <a:rPr lang="en-GB" sz="1900" b="1" dirty="0">
                <a:solidFill>
                  <a:schemeClr val="tx1"/>
                </a:solidFill>
                <a:latin typeface="Calibri" panose="020F0502020204030204" pitchFamily="34" charset="0"/>
                <a:cs typeface="Calibri" panose="020F0502020204030204" pitchFamily="34" charset="0"/>
              </a:rPr>
              <a:t>1 October 2020, 18:00 </a:t>
            </a:r>
            <a:r>
              <a:rPr lang="en-GB" sz="1900" dirty="0">
                <a:solidFill>
                  <a:schemeClr val="tx1"/>
                </a:solidFill>
                <a:latin typeface="Calibri" panose="020F0502020204030204" pitchFamily="34" charset="0"/>
                <a:cs typeface="Calibri" panose="020F0502020204030204" pitchFamily="34" charset="0"/>
              </a:rPr>
              <a:t>and </a:t>
            </a:r>
            <a:r>
              <a:rPr lang="en-GB" sz="1900" b="1" dirty="0">
                <a:solidFill>
                  <a:schemeClr val="tx1"/>
                </a:solidFill>
                <a:latin typeface="Calibri" panose="020F0502020204030204" pitchFamily="34" charset="0"/>
                <a:cs typeface="Calibri" panose="020F0502020204030204" pitchFamily="34" charset="0"/>
              </a:rPr>
              <a:t>15 January 2021, 18:00 </a:t>
            </a:r>
            <a:r>
              <a:rPr lang="en-GB" sz="1900" dirty="0">
                <a:solidFill>
                  <a:schemeClr val="tx1"/>
                </a:solidFill>
                <a:latin typeface="Calibri" panose="020F0502020204030204" pitchFamily="34" charset="0"/>
                <a:cs typeface="Calibri" panose="020F0502020204030204" pitchFamily="34" charset="0"/>
              </a:rPr>
              <a:t>for most undergraduate dance, drama or musical theatre courses. However there are some exceptions, particularly for certain audition locations, international applicants or postgraduate courses, so </a:t>
            </a:r>
            <a:r>
              <a:rPr lang="en-GB" sz="1900" b="1" dirty="0">
                <a:solidFill>
                  <a:schemeClr val="tx1"/>
                </a:solidFill>
                <a:latin typeface="Calibri" panose="020F0502020204030204" pitchFamily="34" charset="0"/>
                <a:cs typeface="Calibri" panose="020F0502020204030204" pitchFamily="34" charset="0"/>
              </a:rPr>
              <a:t>check the conservatoire websites for full details</a:t>
            </a:r>
            <a:r>
              <a:rPr lang="en-GB" sz="1900" dirty="0">
                <a:solidFill>
                  <a:schemeClr val="tx1"/>
                </a:solidFill>
                <a:latin typeface="Calibri" panose="020F0502020204030204" pitchFamily="34" charset="0"/>
                <a:cs typeface="Calibri" panose="020F0502020204030204" pitchFamily="34" charset="0"/>
              </a:rPr>
              <a:t>.</a:t>
            </a:r>
          </a:p>
          <a:p>
            <a:pPr lvl="0"/>
            <a:r>
              <a:rPr lang="en-GB" sz="1900" dirty="0">
                <a:solidFill>
                  <a:schemeClr val="tx1"/>
                </a:solidFill>
                <a:latin typeface="Calibri" panose="020F0502020204030204" pitchFamily="34" charset="0"/>
                <a:cs typeface="Calibri" panose="020F0502020204030204" pitchFamily="34" charset="0"/>
              </a:rPr>
              <a:t>Some courses require you to complete an admissions test, have a look at </a:t>
            </a:r>
            <a:r>
              <a:rPr lang="en-GB" sz="1900" u="sng" dirty="0">
                <a:solidFill>
                  <a:schemeClr val="tx1"/>
                </a:solidFill>
                <a:latin typeface="Calibri" panose="020F0502020204030204" pitchFamily="34" charset="0"/>
                <a:cs typeface="Calibri" panose="020F0502020204030204" pitchFamily="34" charset="0"/>
                <a:hlinkClick r:id="rId2"/>
              </a:rPr>
              <a:t>https://www.ucas.com/undergraduate/applying-university/admissions-tests</a:t>
            </a:r>
            <a:r>
              <a:rPr lang="en-GB" sz="1900" dirty="0">
                <a:solidFill>
                  <a:schemeClr val="tx1"/>
                </a:solidFill>
                <a:latin typeface="Calibri" panose="020F0502020204030204" pitchFamily="34" charset="0"/>
                <a:cs typeface="Calibri" panose="020F0502020204030204" pitchFamily="34" charset="0"/>
              </a:rPr>
              <a:t> for guidance as these might need to be completed before your application deadline.</a:t>
            </a:r>
          </a:p>
          <a:p>
            <a:r>
              <a:rPr lang="en-GB" sz="1900" dirty="0">
                <a:solidFill>
                  <a:schemeClr val="tx1"/>
                </a:solidFill>
                <a:latin typeface="Calibri" panose="020F0502020204030204" pitchFamily="34" charset="0"/>
                <a:cs typeface="Calibri" panose="020F0502020204030204" pitchFamily="34" charset="0"/>
              </a:rPr>
              <a:t>You can edit your UCAS application until it is submitted to UCAS, once it is marked as ‘sent’ it can no longer be edited.</a:t>
            </a:r>
          </a:p>
          <a:p>
            <a:r>
              <a:rPr lang="en-GB" sz="1900" dirty="0">
                <a:solidFill>
                  <a:schemeClr val="tx1"/>
                </a:solidFill>
                <a:latin typeface="Calibri" panose="020F0502020204030204" pitchFamily="34" charset="0"/>
                <a:cs typeface="Calibri" panose="020F0502020204030204" pitchFamily="34" charset="0"/>
              </a:rPr>
              <a:t>Many </a:t>
            </a:r>
            <a:r>
              <a:rPr lang="en-GB" sz="1900" b="1" dirty="0">
                <a:solidFill>
                  <a:schemeClr val="tx1"/>
                </a:solidFill>
                <a:latin typeface="Calibri" panose="020F0502020204030204" pitchFamily="34" charset="0"/>
                <a:cs typeface="Calibri" panose="020F0502020204030204" pitchFamily="34" charset="0"/>
              </a:rPr>
              <a:t>universities will be hosting virtual events like open days </a:t>
            </a:r>
            <a:r>
              <a:rPr lang="en-GB" sz="1900" dirty="0">
                <a:solidFill>
                  <a:schemeClr val="tx1"/>
                </a:solidFill>
                <a:latin typeface="Calibri" panose="020F0502020204030204" pitchFamily="34" charset="0"/>
                <a:cs typeface="Calibri" panose="020F0502020204030204" pitchFamily="34" charset="0"/>
              </a:rPr>
              <a:t>– look at university websites and sign up for these – you can mention these in your personal statements.</a:t>
            </a:r>
          </a:p>
          <a:p>
            <a:pPr lvl="0"/>
            <a:r>
              <a:rPr lang="en-GB" sz="1900" b="1" dirty="0">
                <a:solidFill>
                  <a:schemeClr val="tx1"/>
                </a:solidFill>
                <a:latin typeface="Calibri" panose="020F0502020204030204" pitchFamily="34" charset="0"/>
                <a:cs typeface="Calibri" panose="020F0502020204030204" pitchFamily="34" charset="0"/>
              </a:rPr>
              <a:t>If your application deadline is earlier than 15 January 2021 please let your DHH know now.</a:t>
            </a:r>
          </a:p>
          <a:p>
            <a:endParaRPr lang="en-GB" dirty="0"/>
          </a:p>
        </p:txBody>
      </p:sp>
    </p:spTree>
    <p:extLst>
      <p:ext uri="{BB962C8B-B14F-4D97-AF65-F5344CB8AC3E}">
        <p14:creationId xmlns:p14="http://schemas.microsoft.com/office/powerpoint/2010/main" val="2111326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Worried about your grades?</a:t>
            </a:r>
          </a:p>
        </p:txBody>
      </p:sp>
      <p:sp>
        <p:nvSpPr>
          <p:cNvPr id="3" name="Content Placeholder 2"/>
          <p:cNvSpPr>
            <a:spLocks noGrp="1"/>
          </p:cNvSpPr>
          <p:nvPr>
            <p:ph idx="1"/>
          </p:nvPr>
        </p:nvSpPr>
        <p:spPr>
          <a:xfrm>
            <a:off x="1251678" y="2097742"/>
            <a:ext cx="10178322" cy="4128246"/>
          </a:xfrm>
        </p:spPr>
        <p:txBody>
          <a:bodyPr>
            <a:normAutofit/>
          </a:bodyPr>
          <a:lstStyle/>
          <a:p>
            <a:r>
              <a:rPr lang="en-GB" sz="2800" dirty="0">
                <a:solidFill>
                  <a:schemeClr val="tx1"/>
                </a:solidFill>
                <a:latin typeface="Calibri" panose="020F0502020204030204" pitchFamily="34" charset="0"/>
                <a:cs typeface="Calibri" panose="020F0502020204030204" pitchFamily="34" charset="0"/>
              </a:rPr>
              <a:t>Before we start looking at the UCAS application process we wanted to share information about contextualised admissions and widening access.</a:t>
            </a:r>
          </a:p>
          <a:p>
            <a:r>
              <a:rPr lang="en-GB" sz="2800" dirty="0">
                <a:solidFill>
                  <a:schemeClr val="tx1"/>
                </a:solidFill>
                <a:latin typeface="Calibri" panose="020F0502020204030204" pitchFamily="34" charset="0"/>
                <a:cs typeface="Calibri" panose="020F0502020204030204" pitchFamily="34" charset="0"/>
              </a:rPr>
              <a:t>This could be useful if you are not confident that you will have the grades needed to get into university. </a:t>
            </a:r>
          </a:p>
        </p:txBody>
      </p:sp>
    </p:spTree>
    <p:extLst>
      <p:ext uri="{BB962C8B-B14F-4D97-AF65-F5344CB8AC3E}">
        <p14:creationId xmlns:p14="http://schemas.microsoft.com/office/powerpoint/2010/main" val="876431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Contextualised admissions and widening access</a:t>
            </a:r>
          </a:p>
        </p:txBody>
      </p:sp>
      <p:sp>
        <p:nvSpPr>
          <p:cNvPr id="3" name="Content Placeholder 2"/>
          <p:cNvSpPr>
            <a:spLocks noGrp="1"/>
          </p:cNvSpPr>
          <p:nvPr>
            <p:ph idx="1"/>
          </p:nvPr>
        </p:nvSpPr>
        <p:spPr>
          <a:xfrm>
            <a:off x="1114518" y="2158831"/>
            <a:ext cx="10452642" cy="4487091"/>
          </a:xfrm>
        </p:spPr>
        <p:txBody>
          <a:bodyPr>
            <a:normAutofit/>
          </a:bodyPr>
          <a:lstStyle/>
          <a:p>
            <a:r>
              <a:rPr lang="en-GB" dirty="0">
                <a:solidFill>
                  <a:schemeClr val="tx1"/>
                </a:solidFill>
                <a:latin typeface="Calibri" panose="020F0502020204030204" pitchFamily="34" charset="0"/>
                <a:cs typeface="Calibri" panose="020F0502020204030204" pitchFamily="34" charset="0"/>
              </a:rPr>
              <a:t>Contextualised admissions and widening access refers to the information which can be used by universities and colleges to assess an applicant’s achievement and potential within their own individual circumstances.</a:t>
            </a:r>
          </a:p>
          <a:p>
            <a:r>
              <a:rPr lang="en-GB" dirty="0">
                <a:solidFill>
                  <a:schemeClr val="tx1"/>
                </a:solidFill>
                <a:latin typeface="Calibri" panose="020F0502020204030204" pitchFamily="34" charset="0"/>
                <a:cs typeface="Calibri" panose="020F0502020204030204" pitchFamily="34" charset="0"/>
              </a:rPr>
              <a:t>You might hear or read this being referred to as contextualised admissions, contextualised entry, widening participating or widening access – it all means the same thing really.</a:t>
            </a:r>
          </a:p>
          <a:p>
            <a:r>
              <a:rPr lang="en-GB" dirty="0">
                <a:solidFill>
                  <a:schemeClr val="tx1"/>
                </a:solidFill>
                <a:latin typeface="Calibri" panose="020F0502020204030204" pitchFamily="34" charset="0"/>
                <a:cs typeface="Calibri" panose="020F0502020204030204" pitchFamily="34" charset="0"/>
              </a:rPr>
              <a:t>Universities use data such as where your school is, how many pupils usually go to university from your school, where you live, if you have been in care, if you are a young carer or if there has been exceptional circumstances that might mean your grades don’t meet the standard entry requirements. </a:t>
            </a:r>
          </a:p>
          <a:p>
            <a:r>
              <a:rPr lang="en-GB" dirty="0">
                <a:solidFill>
                  <a:schemeClr val="tx1"/>
                </a:solidFill>
                <a:latin typeface="Calibri" panose="020F0502020204030204" pitchFamily="34" charset="0"/>
                <a:cs typeface="Calibri" panose="020F0502020204030204" pitchFamily="34" charset="0"/>
              </a:rPr>
              <a:t>Basically this means that you could be offered a different set of entry requirements than what it says on the university course entry requirements page – for example, where a course says it wants you to have AABBB, contextualised entry requirements could look like ABBBB.</a:t>
            </a:r>
          </a:p>
        </p:txBody>
      </p:sp>
    </p:spTree>
    <p:extLst>
      <p:ext uri="{BB962C8B-B14F-4D97-AF65-F5344CB8AC3E}">
        <p14:creationId xmlns:p14="http://schemas.microsoft.com/office/powerpoint/2010/main" val="1915454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What does that mean for you?</a:t>
            </a:r>
          </a:p>
        </p:txBody>
      </p:sp>
      <p:sp>
        <p:nvSpPr>
          <p:cNvPr id="5" name="Content Placeholder 4"/>
          <p:cNvSpPr>
            <a:spLocks noGrp="1"/>
          </p:cNvSpPr>
          <p:nvPr>
            <p:ph idx="1"/>
          </p:nvPr>
        </p:nvSpPr>
        <p:spPr>
          <a:xfrm>
            <a:off x="1251678" y="2083522"/>
            <a:ext cx="10178322" cy="3593591"/>
          </a:xfrm>
        </p:spPr>
        <p:txBody>
          <a:bodyPr>
            <a:normAutofit/>
          </a:bodyPr>
          <a:lstStyle/>
          <a:p>
            <a:pPr marL="0" indent="0" algn="ctr">
              <a:buNone/>
            </a:pPr>
            <a:r>
              <a:rPr lang="en-GB" sz="3600" b="1" dirty="0">
                <a:solidFill>
                  <a:schemeClr val="tx1"/>
                </a:solidFill>
                <a:latin typeface="Calibri" panose="020F0502020204030204" pitchFamily="34" charset="0"/>
                <a:cs typeface="Calibri" panose="020F0502020204030204" pitchFamily="34" charset="0"/>
              </a:rPr>
              <a:t>It means that getting to university might be a bit more achievable or less stressful than you first thought!</a:t>
            </a:r>
          </a:p>
          <a:p>
            <a:pPr marL="0" indent="0" algn="ctr">
              <a:buNone/>
            </a:pPr>
            <a:endParaRPr lang="en-GB" sz="3600" b="1" dirty="0">
              <a:solidFill>
                <a:schemeClr val="tx1"/>
              </a:solidFill>
              <a:latin typeface="Calibri" panose="020F0502020204030204" pitchFamily="34" charset="0"/>
              <a:cs typeface="Calibri" panose="020F0502020204030204" pitchFamily="34" charset="0"/>
            </a:endParaRPr>
          </a:p>
          <a:p>
            <a:pPr marL="0" indent="0" algn="ctr">
              <a:buNone/>
            </a:pPr>
            <a:r>
              <a:rPr lang="en-GB" sz="3600" b="1" dirty="0">
                <a:solidFill>
                  <a:schemeClr val="tx1"/>
                </a:solidFill>
                <a:latin typeface="Calibri" panose="020F0502020204030204" pitchFamily="34" charset="0"/>
                <a:cs typeface="Calibri" panose="020F0502020204030204" pitchFamily="34" charset="0"/>
              </a:rPr>
              <a:t>Let’s look at some examples… </a:t>
            </a:r>
          </a:p>
        </p:txBody>
      </p:sp>
    </p:spTree>
    <p:extLst>
      <p:ext uri="{BB962C8B-B14F-4D97-AF65-F5344CB8AC3E}">
        <p14:creationId xmlns:p14="http://schemas.microsoft.com/office/powerpoint/2010/main" val="256675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examples</a:t>
            </a:r>
          </a:p>
        </p:txBody>
      </p:sp>
      <p:sp>
        <p:nvSpPr>
          <p:cNvPr id="3" name="Content Placeholder 2"/>
          <p:cNvSpPr>
            <a:spLocks noGrp="1"/>
          </p:cNvSpPr>
          <p:nvPr>
            <p:ph idx="1"/>
          </p:nvPr>
        </p:nvSpPr>
        <p:spPr>
          <a:xfrm>
            <a:off x="898982" y="1436907"/>
            <a:ext cx="4684208" cy="5421093"/>
          </a:xfrm>
        </p:spPr>
        <p:txBody>
          <a:bodyPr>
            <a:noAutofit/>
          </a:bodyPr>
          <a:lstStyle/>
          <a:p>
            <a:r>
              <a:rPr lang="en-GB" dirty="0">
                <a:solidFill>
                  <a:schemeClr val="tx1"/>
                </a:solidFill>
                <a:latin typeface="Calibri" panose="020F0502020204030204" pitchFamily="34" charset="0"/>
                <a:cs typeface="Calibri" panose="020F0502020204030204" pitchFamily="34" charset="0"/>
              </a:rPr>
              <a:t>As an example, the University of Strathclyde may offer you a different set of entry requirements because Graeme High School has a low progression rate of pupils moving into university.</a:t>
            </a:r>
          </a:p>
          <a:p>
            <a:r>
              <a:rPr lang="en-GB" dirty="0">
                <a:solidFill>
                  <a:schemeClr val="tx1"/>
                </a:solidFill>
                <a:latin typeface="Calibri" panose="020F0502020204030204" pitchFamily="34" charset="0"/>
                <a:cs typeface="Calibri" panose="020F0502020204030204" pitchFamily="34" charset="0"/>
              </a:rPr>
              <a:t>As you can see, the majority of our school leavers move into employment – some universities want to encourage more pupils from schools like ours to apply to university. </a:t>
            </a:r>
          </a:p>
          <a:p>
            <a:r>
              <a:rPr lang="en-GB" dirty="0">
                <a:solidFill>
                  <a:schemeClr val="tx1"/>
                </a:solidFill>
                <a:latin typeface="Calibri" panose="020F0502020204030204" pitchFamily="34" charset="0"/>
                <a:cs typeface="Calibri" panose="020F0502020204030204" pitchFamily="34" charset="0"/>
              </a:rPr>
              <a:t>Strathclyde also offers contextualised admission entry requirements to applicants who are care experienced and those from certain post codes.</a:t>
            </a:r>
          </a:p>
        </p:txBody>
      </p:sp>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5748744" y="1593662"/>
            <a:ext cx="6033952" cy="4178003"/>
          </a:xfrm>
          <a:prstGeom prst="rect">
            <a:avLst/>
          </a:prstGeom>
        </p:spPr>
      </p:pic>
      <p:cxnSp>
        <p:nvCxnSpPr>
          <p:cNvPr id="6" name="Elbow Connector 5"/>
          <p:cNvCxnSpPr/>
          <p:nvPr/>
        </p:nvCxnSpPr>
        <p:spPr>
          <a:xfrm flipV="1">
            <a:off x="5369919" y="3291840"/>
            <a:ext cx="874127" cy="489132"/>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1654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offers</a:t>
            </a:r>
          </a:p>
        </p:txBody>
      </p:sp>
      <p:sp>
        <p:nvSpPr>
          <p:cNvPr id="3" name="Content Placeholder 2"/>
          <p:cNvSpPr>
            <a:spLocks noGrp="1"/>
          </p:cNvSpPr>
          <p:nvPr>
            <p:ph idx="1"/>
          </p:nvPr>
        </p:nvSpPr>
        <p:spPr>
          <a:xfrm>
            <a:off x="1251677" y="1319350"/>
            <a:ext cx="10178322" cy="5431074"/>
          </a:xfrm>
        </p:spPr>
        <p:txBody>
          <a:bodyPr>
            <a:normAutofit fontScale="92500" lnSpcReduction="10000"/>
          </a:bodyPr>
          <a:lstStyle/>
          <a:p>
            <a:pPr marL="0" indent="0">
              <a:buNone/>
            </a:pPr>
            <a:r>
              <a:rPr lang="en-GB" dirty="0">
                <a:solidFill>
                  <a:schemeClr val="tx1"/>
                </a:solidFill>
                <a:latin typeface="Calibri" panose="020F0502020204030204" pitchFamily="34" charset="0"/>
                <a:cs typeface="Calibri" panose="020F0502020204030204" pitchFamily="34" charset="0"/>
              </a:rPr>
              <a:t>From the University of Strathclyde here are just a few examples of contextualised entry offers, these offers are different to what is shown on the main entry requirements information. </a:t>
            </a: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r>
              <a:rPr lang="en-GB" dirty="0">
                <a:solidFill>
                  <a:schemeClr val="tx1"/>
                </a:solidFill>
                <a:latin typeface="Calibri" panose="020F0502020204030204" pitchFamily="34" charset="0"/>
                <a:cs typeface="Calibri" panose="020F0502020204030204" pitchFamily="34" charset="0"/>
              </a:rPr>
              <a:t>See here for their full list of CE offers from 2019/2020 as examples:</a:t>
            </a:r>
          </a:p>
          <a:p>
            <a:pPr marL="0" indent="0">
              <a:buNone/>
            </a:pPr>
            <a:r>
              <a:rPr lang="en-GB" dirty="0">
                <a:solidFill>
                  <a:schemeClr val="tx1"/>
                </a:solidFill>
                <a:latin typeface="Calibri" panose="020F0502020204030204" pitchFamily="34" charset="0"/>
                <a:cs typeface="Calibri" panose="020F0502020204030204" pitchFamily="34" charset="0"/>
                <a:hlinkClick r:id="rId2"/>
              </a:rPr>
              <a:t>https://www.strath.ac.uk/media/1newwebsite/documents/Copy_of_FINAL_-_2019_Entry_Contextual_Offers_for_web.pdf</a:t>
            </a:r>
            <a:r>
              <a:rPr lang="en-GB" dirty="0">
                <a:solidFill>
                  <a:schemeClr val="tx1"/>
                </a:solidFill>
                <a:latin typeface="Calibri" panose="020F0502020204030204" pitchFamily="34" charset="0"/>
                <a:cs typeface="Calibri" panose="020F0502020204030204" pitchFamily="34" charset="0"/>
              </a:rPr>
              <a:t> </a:t>
            </a:r>
          </a:p>
          <a:p>
            <a:pPr marL="0" indent="0">
              <a:buNone/>
            </a:pPr>
            <a:r>
              <a:rPr lang="en-GB" dirty="0">
                <a:solidFill>
                  <a:schemeClr val="tx1"/>
                </a:solidFill>
                <a:latin typeface="Calibri" panose="020F0502020204030204" pitchFamily="34" charset="0"/>
                <a:cs typeface="Calibri" panose="020F0502020204030204" pitchFamily="34" charset="0"/>
              </a:rPr>
              <a:t>And here </a:t>
            </a:r>
            <a:r>
              <a:rPr lang="en-GB" dirty="0">
                <a:solidFill>
                  <a:schemeClr val="tx1"/>
                </a:solidFill>
                <a:latin typeface="Calibri" panose="020F0502020204030204" pitchFamily="34" charset="0"/>
                <a:cs typeface="Calibri" panose="020F0502020204030204" pitchFamily="34" charset="0"/>
                <a:hlinkClick r:id="rId3"/>
              </a:rPr>
              <a:t>https://www.strath.ac.uk/studywithus/wideningaccess/</a:t>
            </a:r>
            <a:r>
              <a:rPr lang="en-GB" dirty="0">
                <a:solidFill>
                  <a:schemeClr val="tx1"/>
                </a:solidFill>
                <a:latin typeface="Calibri" panose="020F0502020204030204" pitchFamily="34" charset="0"/>
                <a:cs typeface="Calibri" panose="020F0502020204030204" pitchFamily="34" charset="0"/>
              </a:rPr>
              <a:t> for general information about their widening access eligibility. </a:t>
            </a:r>
          </a:p>
          <a:p>
            <a:endParaRPr lang="en-GB" dirty="0"/>
          </a:p>
        </p:txBody>
      </p:sp>
      <p:pic>
        <p:nvPicPr>
          <p:cNvPr id="4" name="Picture 3"/>
          <p:cNvPicPr>
            <a:picLocks noChangeAspect="1"/>
          </p:cNvPicPr>
          <p:nvPr/>
        </p:nvPicPr>
        <p:blipFill>
          <a:blip r:embed="rId4"/>
          <a:stretch>
            <a:fillRect/>
          </a:stretch>
        </p:blipFill>
        <p:spPr>
          <a:xfrm>
            <a:off x="1121048" y="1998617"/>
            <a:ext cx="10439579" cy="2950842"/>
          </a:xfrm>
          <a:prstGeom prst="rect">
            <a:avLst/>
          </a:prstGeom>
          <a:ln w="38100">
            <a:solidFill>
              <a:schemeClr val="tx1"/>
            </a:solidFill>
          </a:ln>
        </p:spPr>
      </p:pic>
    </p:spTree>
    <p:extLst>
      <p:ext uri="{BB962C8B-B14F-4D97-AF65-F5344CB8AC3E}">
        <p14:creationId xmlns:p14="http://schemas.microsoft.com/office/powerpoint/2010/main" val="359329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63040" y="1128451"/>
            <a:ext cx="9548949" cy="4076700"/>
          </a:xfrm>
          <a:prstGeom prst="rect">
            <a:avLst/>
          </a:prstGeom>
          <a:ln w="38100">
            <a:solidFill>
              <a:schemeClr val="tx1"/>
            </a:solidFill>
          </a:ln>
        </p:spPr>
      </p:pic>
      <p:sp>
        <p:nvSpPr>
          <p:cNvPr id="5" name="Title 4"/>
          <p:cNvSpPr>
            <a:spLocks noGrp="1"/>
          </p:cNvSpPr>
          <p:nvPr>
            <p:ph type="title"/>
          </p:nvPr>
        </p:nvSpPr>
        <p:spPr>
          <a:xfrm>
            <a:off x="1330055" y="253738"/>
            <a:ext cx="10178322" cy="1492132"/>
          </a:xfrm>
        </p:spPr>
        <p:txBody>
          <a:bodyPr/>
          <a:lstStyle/>
          <a:p>
            <a:r>
              <a:rPr lang="en-GB" dirty="0"/>
              <a:t>Example offers</a:t>
            </a:r>
          </a:p>
        </p:txBody>
      </p:sp>
      <p:sp>
        <p:nvSpPr>
          <p:cNvPr id="6" name="Content Placeholder 5"/>
          <p:cNvSpPr>
            <a:spLocks noGrp="1"/>
          </p:cNvSpPr>
          <p:nvPr>
            <p:ph idx="1"/>
          </p:nvPr>
        </p:nvSpPr>
        <p:spPr>
          <a:xfrm>
            <a:off x="1068798" y="5333798"/>
            <a:ext cx="10975157" cy="1940232"/>
          </a:xfrm>
        </p:spPr>
        <p:txBody>
          <a:bodyPr>
            <a:normAutofit/>
          </a:bodyPr>
          <a:lstStyle/>
          <a:p>
            <a:r>
              <a:rPr lang="en-GB" sz="1900" dirty="0">
                <a:solidFill>
                  <a:schemeClr val="tx1"/>
                </a:solidFill>
                <a:latin typeface="Calibri" panose="020F0502020204030204" pitchFamily="34" charset="0"/>
                <a:cs typeface="Calibri" panose="020F0502020204030204" pitchFamily="34" charset="0"/>
              </a:rPr>
              <a:t>See here </a:t>
            </a:r>
            <a:r>
              <a:rPr lang="en-GB" sz="1900" dirty="0">
                <a:solidFill>
                  <a:schemeClr val="tx1"/>
                </a:solidFill>
                <a:latin typeface="Calibri" panose="020F0502020204030204" pitchFamily="34" charset="0"/>
                <a:cs typeface="Calibri" panose="020F0502020204030204" pitchFamily="34" charset="0"/>
                <a:hlinkClick r:id="rId3"/>
              </a:rPr>
              <a:t>https://www.strath.ac.uk/media/1newwebsite/documents/Copy_of_FINAL_-_2019_Entry_Contextual_Offers_for_web.pdf</a:t>
            </a:r>
            <a:r>
              <a:rPr lang="en-GB" sz="1900" dirty="0">
                <a:solidFill>
                  <a:schemeClr val="tx1"/>
                </a:solidFill>
                <a:latin typeface="Calibri" panose="020F0502020204030204" pitchFamily="34" charset="0"/>
                <a:cs typeface="Calibri" panose="020F0502020204030204" pitchFamily="34" charset="0"/>
              </a:rPr>
              <a:t> for their full list of CE offers from 2019/2020 as examples.</a:t>
            </a:r>
          </a:p>
          <a:p>
            <a:r>
              <a:rPr lang="en-GB" sz="1900" dirty="0">
                <a:solidFill>
                  <a:schemeClr val="tx1"/>
                </a:solidFill>
                <a:latin typeface="Calibri" panose="020F0502020204030204" pitchFamily="34" charset="0"/>
                <a:cs typeface="Calibri" panose="020F0502020204030204" pitchFamily="34" charset="0"/>
              </a:rPr>
              <a:t>And here </a:t>
            </a:r>
            <a:r>
              <a:rPr lang="en-GB" sz="1900" dirty="0">
                <a:solidFill>
                  <a:schemeClr val="tx1"/>
                </a:solidFill>
                <a:latin typeface="Calibri" panose="020F0502020204030204" pitchFamily="34" charset="0"/>
                <a:cs typeface="Calibri" panose="020F0502020204030204" pitchFamily="34" charset="0"/>
                <a:hlinkClick r:id="rId4"/>
              </a:rPr>
              <a:t>https://www.strath.ac.uk/studywithus/wideningaccess/</a:t>
            </a:r>
            <a:r>
              <a:rPr lang="en-GB" sz="1900" dirty="0">
                <a:solidFill>
                  <a:schemeClr val="tx1"/>
                </a:solidFill>
                <a:latin typeface="Calibri" panose="020F0502020204030204" pitchFamily="34" charset="0"/>
                <a:cs typeface="Calibri" panose="020F0502020204030204" pitchFamily="34" charset="0"/>
              </a:rPr>
              <a:t> for general information about their widening access eligibility. </a:t>
            </a:r>
          </a:p>
          <a:p>
            <a:endParaRPr lang="en-GB" dirty="0"/>
          </a:p>
        </p:txBody>
      </p:sp>
    </p:spTree>
    <p:extLst>
      <p:ext uri="{BB962C8B-B14F-4D97-AF65-F5344CB8AC3E}">
        <p14:creationId xmlns:p14="http://schemas.microsoft.com/office/powerpoint/2010/main" val="4096408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Where else offers this?</a:t>
            </a:r>
          </a:p>
        </p:txBody>
      </p:sp>
      <p:sp>
        <p:nvSpPr>
          <p:cNvPr id="3" name="Content Placeholder 2"/>
          <p:cNvSpPr>
            <a:spLocks noGrp="1"/>
          </p:cNvSpPr>
          <p:nvPr>
            <p:ph idx="1"/>
          </p:nvPr>
        </p:nvSpPr>
        <p:spPr>
          <a:xfrm>
            <a:off x="848266" y="1278964"/>
            <a:ext cx="3789048" cy="5412248"/>
          </a:xfrm>
        </p:spPr>
        <p:txBody>
          <a:bodyPr>
            <a:noAutofit/>
          </a:bodyPr>
          <a:lstStyle/>
          <a:p>
            <a:r>
              <a:rPr lang="en-GB" sz="1800" dirty="0">
                <a:solidFill>
                  <a:schemeClr val="tx1"/>
                </a:solidFill>
                <a:latin typeface="Calibri" panose="020F0502020204030204" pitchFamily="34" charset="0"/>
                <a:cs typeface="Calibri" panose="020F0502020204030204" pitchFamily="34" charset="0"/>
              </a:rPr>
              <a:t>It’s important to keep in mind that this information changes every year.</a:t>
            </a:r>
          </a:p>
          <a:p>
            <a:r>
              <a:rPr lang="en-GB" sz="1800" dirty="0">
                <a:solidFill>
                  <a:schemeClr val="tx1"/>
                </a:solidFill>
                <a:latin typeface="Calibri" panose="020F0502020204030204" pitchFamily="34" charset="0"/>
                <a:cs typeface="Calibri" panose="020F0502020204030204" pitchFamily="34" charset="0"/>
              </a:rPr>
              <a:t>Look at the widening access measures for the universities you are interested in – you should find this by searching within the university’s own search engine.</a:t>
            </a:r>
          </a:p>
          <a:p>
            <a:r>
              <a:rPr lang="en-GB" sz="1800" dirty="0">
                <a:solidFill>
                  <a:schemeClr val="tx1"/>
                </a:solidFill>
                <a:latin typeface="Calibri" panose="020F0502020204030204" pitchFamily="34" charset="0"/>
                <a:cs typeface="Calibri" panose="020F0502020204030204" pitchFamily="34" charset="0"/>
              </a:rPr>
              <a:t>Last year, however, this is what some universities were using in relation to contextualised admissions.</a:t>
            </a:r>
          </a:p>
          <a:p>
            <a:r>
              <a:rPr lang="en-GB" sz="1800" dirty="0">
                <a:solidFill>
                  <a:schemeClr val="tx1"/>
                </a:solidFill>
                <a:latin typeface="Calibri" panose="020F0502020204030204" pitchFamily="34" charset="0"/>
                <a:cs typeface="Calibri" panose="020F0502020204030204" pitchFamily="34" charset="0"/>
              </a:rPr>
              <a:t>When it refers to programmes it means planned activities facilitated by or in conjunction with universities. For example, LEAPS.</a:t>
            </a:r>
          </a:p>
        </p:txBody>
      </p:sp>
      <p:graphicFrame>
        <p:nvGraphicFramePr>
          <p:cNvPr id="4" name="Table 3"/>
          <p:cNvGraphicFramePr>
            <a:graphicFrameLocks noGrp="1"/>
          </p:cNvGraphicFramePr>
          <p:nvPr>
            <p:extLst>
              <p:ext uri="{D42A27DB-BD31-4B8C-83A1-F6EECF244321}">
                <p14:modId xmlns:p14="http://schemas.microsoft.com/office/powerpoint/2010/main" val="2805125062"/>
              </p:ext>
            </p:extLst>
          </p:nvPr>
        </p:nvGraphicFramePr>
        <p:xfrm>
          <a:off x="4637314" y="1202993"/>
          <a:ext cx="7196098" cy="5564190"/>
        </p:xfrm>
        <a:graphic>
          <a:graphicData uri="http://schemas.openxmlformats.org/drawingml/2006/table">
            <a:tbl>
              <a:tblPr firstRow="1" bandRow="1">
                <a:tableStyleId>{5C22544A-7EE6-4342-B048-85BDC9FD1C3A}</a:tableStyleId>
              </a:tblPr>
              <a:tblGrid>
                <a:gridCol w="3386400">
                  <a:extLst>
                    <a:ext uri="{9D8B030D-6E8A-4147-A177-3AD203B41FA5}">
                      <a16:colId xmlns:a16="http://schemas.microsoft.com/office/drawing/2014/main" val="20000"/>
                    </a:ext>
                  </a:extLst>
                </a:gridCol>
                <a:gridCol w="3809698">
                  <a:extLst>
                    <a:ext uri="{9D8B030D-6E8A-4147-A177-3AD203B41FA5}">
                      <a16:colId xmlns:a16="http://schemas.microsoft.com/office/drawing/2014/main" val="20001"/>
                    </a:ext>
                  </a:extLst>
                </a:gridCol>
              </a:tblGrid>
              <a:tr h="347682">
                <a:tc>
                  <a:txBody>
                    <a:bodyPr/>
                    <a:lstStyle/>
                    <a:p>
                      <a:r>
                        <a:rPr lang="en-GB" dirty="0"/>
                        <a:t>University </a:t>
                      </a:r>
                    </a:p>
                  </a:txBody>
                  <a:tcPr/>
                </a:tc>
                <a:tc>
                  <a:txBody>
                    <a:bodyPr/>
                    <a:lstStyle/>
                    <a:p>
                      <a:r>
                        <a:rPr lang="en-GB" dirty="0"/>
                        <a:t>Contextual offer</a:t>
                      </a:r>
                    </a:p>
                  </a:txBody>
                  <a:tcPr/>
                </a:tc>
                <a:extLst>
                  <a:ext uri="{0D108BD9-81ED-4DB2-BD59-A6C34878D82A}">
                    <a16:rowId xmlns:a16="http://schemas.microsoft.com/office/drawing/2014/main" val="10000"/>
                  </a:ext>
                </a:extLst>
              </a:tr>
              <a:tr h="557316">
                <a:tc>
                  <a:txBody>
                    <a:bodyPr/>
                    <a:lstStyle/>
                    <a:p>
                      <a:r>
                        <a:rPr lang="en-GB" dirty="0"/>
                        <a:t>Edinburgh Napier University </a:t>
                      </a:r>
                    </a:p>
                  </a:txBody>
                  <a:tcPr/>
                </a:tc>
                <a:tc>
                  <a:txBody>
                    <a:bodyPr/>
                    <a:lstStyle/>
                    <a:p>
                      <a:r>
                        <a:rPr lang="en-GB" dirty="0"/>
                        <a:t>Yes – Postcode, Refugee or Care Leaver.</a:t>
                      </a:r>
                    </a:p>
                  </a:txBody>
                  <a:tcPr/>
                </a:tc>
                <a:extLst>
                  <a:ext uri="{0D108BD9-81ED-4DB2-BD59-A6C34878D82A}">
                    <a16:rowId xmlns:a16="http://schemas.microsoft.com/office/drawing/2014/main" val="10001"/>
                  </a:ext>
                </a:extLst>
              </a:tr>
              <a:tr h="608444">
                <a:tc>
                  <a:txBody>
                    <a:bodyPr/>
                    <a:lstStyle/>
                    <a:p>
                      <a:r>
                        <a:rPr lang="en-GB" dirty="0"/>
                        <a:t>Strathclyde University </a:t>
                      </a:r>
                    </a:p>
                  </a:txBody>
                  <a:tcPr/>
                </a:tc>
                <a:tc>
                  <a:txBody>
                    <a:bodyPr/>
                    <a:lstStyle/>
                    <a:p>
                      <a:r>
                        <a:rPr lang="en-GB" dirty="0"/>
                        <a:t>Yes no need for Postcode</a:t>
                      </a:r>
                      <a:r>
                        <a:rPr lang="en-GB" baseline="0" dirty="0"/>
                        <a:t> accepts School.</a:t>
                      </a:r>
                      <a:endParaRPr lang="en-GB" dirty="0"/>
                    </a:p>
                  </a:txBody>
                  <a:tcPr/>
                </a:tc>
                <a:extLst>
                  <a:ext uri="{0D108BD9-81ED-4DB2-BD59-A6C34878D82A}">
                    <a16:rowId xmlns:a16="http://schemas.microsoft.com/office/drawing/2014/main" val="10002"/>
                  </a:ext>
                </a:extLst>
              </a:tr>
              <a:tr h="347682">
                <a:tc>
                  <a:txBody>
                    <a:bodyPr/>
                    <a:lstStyle/>
                    <a:p>
                      <a:r>
                        <a:rPr lang="en-GB" dirty="0"/>
                        <a:t>University</a:t>
                      </a:r>
                      <a:r>
                        <a:rPr lang="en-GB" baseline="0" dirty="0"/>
                        <a:t> West of Scotland </a:t>
                      </a:r>
                      <a:endParaRPr lang="en-GB" dirty="0"/>
                    </a:p>
                  </a:txBody>
                  <a:tcPr/>
                </a:tc>
                <a:tc>
                  <a:txBody>
                    <a:bodyPr/>
                    <a:lstStyle/>
                    <a:p>
                      <a:r>
                        <a:rPr lang="en-GB" dirty="0"/>
                        <a:t>No</a:t>
                      </a:r>
                    </a:p>
                  </a:txBody>
                  <a:tcPr/>
                </a:tc>
                <a:extLst>
                  <a:ext uri="{0D108BD9-81ED-4DB2-BD59-A6C34878D82A}">
                    <a16:rowId xmlns:a16="http://schemas.microsoft.com/office/drawing/2014/main" val="10003"/>
                  </a:ext>
                </a:extLst>
              </a:tr>
              <a:tr h="557316">
                <a:tc>
                  <a:txBody>
                    <a:bodyPr/>
                    <a:lstStyle/>
                    <a:p>
                      <a:r>
                        <a:rPr lang="en-GB" dirty="0"/>
                        <a:t>Abertay</a:t>
                      </a:r>
                      <a:r>
                        <a:rPr lang="en-GB" baseline="0" dirty="0"/>
                        <a:t> University</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Yes - Postcode, Refugee or Care Leaver.</a:t>
                      </a:r>
                    </a:p>
                  </a:txBody>
                  <a:tcPr/>
                </a:tc>
                <a:extLst>
                  <a:ext uri="{0D108BD9-81ED-4DB2-BD59-A6C34878D82A}">
                    <a16:rowId xmlns:a16="http://schemas.microsoft.com/office/drawing/2014/main" val="10004"/>
                  </a:ext>
                </a:extLst>
              </a:tr>
              <a:tr h="450375">
                <a:tc>
                  <a:txBody>
                    <a:bodyPr/>
                    <a:lstStyle/>
                    <a:p>
                      <a:r>
                        <a:rPr lang="en-GB" dirty="0"/>
                        <a:t>Robert</a:t>
                      </a:r>
                      <a:r>
                        <a:rPr lang="en-GB" baseline="0" dirty="0"/>
                        <a:t> Gordon University</a:t>
                      </a:r>
                      <a:endParaRPr lang="en-GB" dirty="0"/>
                    </a:p>
                  </a:txBody>
                  <a:tcPr/>
                </a:tc>
                <a:tc>
                  <a:txBody>
                    <a:bodyPr/>
                    <a:lstStyle/>
                    <a:p>
                      <a:r>
                        <a:rPr lang="en-GB" dirty="0"/>
                        <a:t>Yes* - Care Leavers and</a:t>
                      </a:r>
                      <a:r>
                        <a:rPr lang="en-GB" baseline="0" dirty="0"/>
                        <a:t> Programmes</a:t>
                      </a:r>
                      <a:endParaRPr lang="en-GB" dirty="0"/>
                    </a:p>
                  </a:txBody>
                  <a:tcPr/>
                </a:tc>
                <a:extLst>
                  <a:ext uri="{0D108BD9-81ED-4DB2-BD59-A6C34878D82A}">
                    <a16:rowId xmlns:a16="http://schemas.microsoft.com/office/drawing/2014/main" val="10005"/>
                  </a:ext>
                </a:extLst>
              </a:tr>
              <a:tr h="532733">
                <a:tc>
                  <a:txBody>
                    <a:bodyPr/>
                    <a:lstStyle/>
                    <a:p>
                      <a:r>
                        <a:rPr lang="en-GB" dirty="0"/>
                        <a:t>Aberdeen University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Yes - Postcode, Refugee or Care Leaver</a:t>
                      </a:r>
                    </a:p>
                  </a:txBody>
                  <a:tcPr/>
                </a:tc>
                <a:extLst>
                  <a:ext uri="{0D108BD9-81ED-4DB2-BD59-A6C34878D82A}">
                    <a16:rowId xmlns:a16="http://schemas.microsoft.com/office/drawing/2014/main" val="10006"/>
                  </a:ext>
                </a:extLst>
              </a:tr>
              <a:tr h="347682">
                <a:tc>
                  <a:txBody>
                    <a:bodyPr/>
                    <a:lstStyle/>
                    <a:p>
                      <a:r>
                        <a:rPr lang="en-GB" dirty="0"/>
                        <a:t>University</a:t>
                      </a:r>
                      <a:r>
                        <a:rPr lang="en-GB" baseline="0" dirty="0"/>
                        <a:t> of Dundee</a:t>
                      </a:r>
                      <a:endParaRPr lang="en-GB" dirty="0"/>
                    </a:p>
                  </a:txBody>
                  <a:tcPr/>
                </a:tc>
                <a:tc>
                  <a:txBody>
                    <a:bodyPr/>
                    <a:lstStyle/>
                    <a:p>
                      <a:r>
                        <a:rPr lang="en-GB" dirty="0"/>
                        <a:t>No</a:t>
                      </a:r>
                    </a:p>
                  </a:txBody>
                  <a:tcPr/>
                </a:tc>
                <a:extLst>
                  <a:ext uri="{0D108BD9-81ED-4DB2-BD59-A6C34878D82A}">
                    <a16:rowId xmlns:a16="http://schemas.microsoft.com/office/drawing/2014/main" val="10007"/>
                  </a:ext>
                </a:extLst>
              </a:tr>
              <a:tr h="347682">
                <a:tc>
                  <a:txBody>
                    <a:bodyPr/>
                    <a:lstStyle/>
                    <a:p>
                      <a:r>
                        <a:rPr lang="en-GB" dirty="0"/>
                        <a:t>Glasgow Caledonian University</a:t>
                      </a:r>
                    </a:p>
                  </a:txBody>
                  <a:tcPr/>
                </a:tc>
                <a:tc>
                  <a:txBody>
                    <a:bodyPr/>
                    <a:lstStyle/>
                    <a:p>
                      <a:r>
                        <a:rPr lang="en-GB" dirty="0"/>
                        <a:t>No</a:t>
                      </a:r>
                    </a:p>
                  </a:txBody>
                  <a:tcPr/>
                </a:tc>
                <a:extLst>
                  <a:ext uri="{0D108BD9-81ED-4DB2-BD59-A6C34878D82A}">
                    <a16:rowId xmlns:a16="http://schemas.microsoft.com/office/drawing/2014/main" val="10008"/>
                  </a:ext>
                </a:extLst>
              </a:tr>
              <a:tr h="450375">
                <a:tc>
                  <a:txBody>
                    <a:bodyPr/>
                    <a:lstStyle/>
                    <a:p>
                      <a:r>
                        <a:rPr lang="en-GB" dirty="0"/>
                        <a:t>Heriot</a:t>
                      </a:r>
                      <a:r>
                        <a:rPr lang="en-GB" baseline="0" dirty="0"/>
                        <a:t> Watt University</a:t>
                      </a:r>
                      <a:endParaRPr lang="en-GB" dirty="0"/>
                    </a:p>
                  </a:txBody>
                  <a:tcPr/>
                </a:tc>
                <a:tc>
                  <a:txBody>
                    <a:bodyPr/>
                    <a:lstStyle/>
                    <a:p>
                      <a:r>
                        <a:rPr lang="en-GB" dirty="0"/>
                        <a:t>Yes* Care Leavers and Programmes</a:t>
                      </a:r>
                    </a:p>
                  </a:txBody>
                  <a:tcPr/>
                </a:tc>
                <a:extLst>
                  <a:ext uri="{0D108BD9-81ED-4DB2-BD59-A6C34878D82A}">
                    <a16:rowId xmlns:a16="http://schemas.microsoft.com/office/drawing/2014/main" val="10009"/>
                  </a:ext>
                </a:extLst>
              </a:tr>
              <a:tr h="608444">
                <a:tc>
                  <a:txBody>
                    <a:bodyPr/>
                    <a:lstStyle/>
                    <a:p>
                      <a:r>
                        <a:rPr lang="en-GB" dirty="0"/>
                        <a:t>Stirling University </a:t>
                      </a:r>
                    </a:p>
                  </a:txBody>
                  <a:tcPr/>
                </a:tc>
                <a:tc>
                  <a:txBody>
                    <a:bodyPr/>
                    <a:lstStyle/>
                    <a:p>
                      <a:r>
                        <a:rPr lang="en-GB" dirty="0"/>
                        <a:t>Yes* Postcode</a:t>
                      </a:r>
                      <a:r>
                        <a:rPr lang="en-GB" baseline="0" dirty="0"/>
                        <a:t>, care experienced, young carer and programmes</a:t>
                      </a:r>
                      <a:endParaRPr lang="en-GB"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19783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9828" y="2037806"/>
            <a:ext cx="10178322" cy="3593591"/>
          </a:xfrm>
        </p:spPr>
        <p:txBody>
          <a:bodyPr/>
          <a:lstStyle/>
          <a:p>
            <a:r>
              <a:rPr lang="en-GB" dirty="0">
                <a:solidFill>
                  <a:schemeClr val="tx1"/>
                </a:solidFill>
                <a:latin typeface="Calibri" panose="020F0502020204030204" pitchFamily="34" charset="0"/>
                <a:cs typeface="Calibri" panose="020F0502020204030204" pitchFamily="34" charset="0"/>
              </a:rPr>
              <a:t>In some university widening access pages you might come across a programme called Leaps - LEAPS is a widening participation programme which aims to increase progression to higher education.</a:t>
            </a:r>
          </a:p>
          <a:p>
            <a:r>
              <a:rPr lang="en-GB" dirty="0">
                <a:solidFill>
                  <a:schemeClr val="tx1"/>
                </a:solidFill>
                <a:latin typeface="Calibri" panose="020F0502020204030204" pitchFamily="34" charset="0"/>
                <a:cs typeface="Calibri" panose="020F0502020204030204" pitchFamily="34" charset="0"/>
              </a:rPr>
              <a:t>LEAPS doesn’t usually support pupils from schools in Forth Valley however, next year, they are hoping to work with us and 13 other Forth Valley schools.</a:t>
            </a:r>
          </a:p>
          <a:p>
            <a:r>
              <a:rPr lang="en-GB" dirty="0">
                <a:solidFill>
                  <a:schemeClr val="tx1"/>
                </a:solidFill>
                <a:latin typeface="Calibri" panose="020F0502020204030204" pitchFamily="34" charset="0"/>
                <a:cs typeface="Calibri" panose="020F0502020204030204" pitchFamily="34" charset="0"/>
              </a:rPr>
              <a:t>They hope to provide support with the application process and offer impartial advice.</a:t>
            </a:r>
          </a:p>
          <a:p>
            <a:r>
              <a:rPr lang="en-GB" dirty="0">
                <a:solidFill>
                  <a:schemeClr val="tx1"/>
                </a:solidFill>
                <a:latin typeface="Calibri" panose="020F0502020204030204" pitchFamily="34" charset="0"/>
                <a:cs typeface="Calibri" panose="020F0502020204030204" pitchFamily="34" charset="0"/>
              </a:rPr>
              <a:t>More information about this will come once further discussions have been had with LEAPS.</a:t>
            </a:r>
          </a:p>
          <a:p>
            <a:endParaRPr lang="en-GB" dirty="0">
              <a:solidFill>
                <a:schemeClr val="tx1"/>
              </a:solidFill>
              <a:latin typeface="Calibri" panose="020F0502020204030204" pitchFamily="34" charset="0"/>
              <a:cs typeface="Calibri" panose="020F0502020204030204" pitchFamily="34" charset="0"/>
            </a:endParaRPr>
          </a:p>
          <a:p>
            <a:pPr marL="0" indent="0" algn="ctr">
              <a:buNone/>
            </a:pPr>
            <a:r>
              <a:rPr lang="en-GB" b="1" dirty="0">
                <a:solidFill>
                  <a:schemeClr val="tx1"/>
                </a:solidFill>
                <a:latin typeface="Calibri" panose="020F0502020204030204" pitchFamily="34" charset="0"/>
                <a:cs typeface="Calibri" panose="020F0502020204030204" pitchFamily="34" charset="0"/>
              </a:rPr>
              <a:t>It’s a lot to think about before you even get started!</a:t>
            </a:r>
          </a:p>
          <a:p>
            <a:endParaRPr lang="en-GB" dirty="0">
              <a:solidFill>
                <a:schemeClr val="tx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1410380" y="271055"/>
            <a:ext cx="3362325" cy="1257300"/>
          </a:xfrm>
          <a:prstGeom prst="rect">
            <a:avLst/>
          </a:prstGeom>
        </p:spPr>
      </p:pic>
    </p:spTree>
    <p:extLst>
      <p:ext uri="{BB962C8B-B14F-4D97-AF65-F5344CB8AC3E}">
        <p14:creationId xmlns:p14="http://schemas.microsoft.com/office/powerpoint/2010/main" val="3546690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3494531" y="1111451"/>
            <a:ext cx="5486400" cy="4394988"/>
          </a:xfrm>
        </p:spPr>
        <p:txBody>
          <a:bodyPr/>
          <a:lstStyle/>
          <a:p>
            <a:r>
              <a:rPr lang="en-GB" sz="6600" dirty="0"/>
              <a:t>Now let’s get started!</a:t>
            </a:r>
          </a:p>
        </p:txBody>
      </p:sp>
    </p:spTree>
    <p:extLst>
      <p:ext uri="{BB962C8B-B14F-4D97-AF65-F5344CB8AC3E}">
        <p14:creationId xmlns:p14="http://schemas.microsoft.com/office/powerpoint/2010/main" val="1638196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Where to start?</a:t>
            </a:r>
          </a:p>
        </p:txBody>
      </p:sp>
      <p:sp>
        <p:nvSpPr>
          <p:cNvPr id="3" name="Content Placeholder 2"/>
          <p:cNvSpPr>
            <a:spLocks noGrp="1"/>
          </p:cNvSpPr>
          <p:nvPr>
            <p:ph idx="1"/>
          </p:nvPr>
        </p:nvSpPr>
        <p:spPr>
          <a:xfrm>
            <a:off x="1005840" y="1041017"/>
            <a:ext cx="10868297" cy="1667000"/>
          </a:xfrm>
        </p:spPr>
        <p:txBody>
          <a:bodyPr>
            <a:normAutofit fontScale="92500" lnSpcReduction="20000"/>
          </a:bodyPr>
          <a:lstStyle/>
          <a:p>
            <a:pPr marL="0" indent="0" algn="just">
              <a:lnSpc>
                <a:spcPct val="107000"/>
              </a:lnSpc>
              <a:spcAft>
                <a:spcPts val="800"/>
              </a:spcAft>
              <a:buNone/>
            </a:pPr>
            <a:r>
              <a:rPr lang="en-GB" sz="1700" dirty="0">
                <a:solidFill>
                  <a:schemeClr val="tx1"/>
                </a:solidFill>
                <a:latin typeface="Calibri" panose="020F0502020204030204" pitchFamily="34" charset="0"/>
                <a:ea typeface="Calibri" panose="020F0502020204030204" pitchFamily="34" charset="0"/>
                <a:cs typeface="Times New Roman" panose="02020603050405020304" pitchFamily="18" charset="0"/>
              </a:rPr>
              <a:t>Before you start your application, it’s important to think about what you want to get out of going to university by thinking about what is important to you.</a:t>
            </a:r>
          </a:p>
          <a:p>
            <a:pPr marL="0" indent="0" algn="just">
              <a:lnSpc>
                <a:spcPct val="107000"/>
              </a:lnSpc>
              <a:spcAft>
                <a:spcPts val="800"/>
              </a:spcAft>
              <a:buNone/>
            </a:pPr>
            <a:r>
              <a:rPr lang="en-GB" sz="1700" dirty="0">
                <a:solidFill>
                  <a:schemeClr val="tx1"/>
                </a:solidFill>
                <a:latin typeface="Calibri" panose="020F0502020204030204" pitchFamily="34" charset="0"/>
                <a:ea typeface="Calibri" panose="020F0502020204030204" pitchFamily="34" charset="0"/>
                <a:cs typeface="Calibri" panose="020F0502020204030204" pitchFamily="34" charset="0"/>
              </a:rPr>
              <a:t>Watch the video below </a:t>
            </a:r>
            <a:r>
              <a:rPr lang="en-GB" sz="1700" b="1" dirty="0">
                <a:solidFill>
                  <a:schemeClr val="tx1"/>
                </a:solidFill>
                <a:latin typeface="Calibri" panose="020F0502020204030204" pitchFamily="34" charset="0"/>
                <a:cs typeface="Calibri" panose="020F0502020204030204" pitchFamily="34" charset="0"/>
              </a:rPr>
              <a:t>from the start to 10.54 </a:t>
            </a:r>
            <a:r>
              <a:rPr lang="en-GB" sz="1700" dirty="0">
                <a:solidFill>
                  <a:schemeClr val="tx1"/>
                </a:solidFill>
                <a:latin typeface="Calibri" panose="020F0502020204030204" pitchFamily="34" charset="0"/>
                <a:cs typeface="Calibri" panose="020F0502020204030204" pitchFamily="34" charset="0"/>
              </a:rPr>
              <a:t>to hear Amy at the University of Stirling speaking about choosing universities and courses. </a:t>
            </a:r>
          </a:p>
          <a:p>
            <a:pPr marL="0" indent="0" algn="just">
              <a:lnSpc>
                <a:spcPct val="107000"/>
              </a:lnSpc>
              <a:spcAft>
                <a:spcPts val="800"/>
              </a:spcAft>
              <a:buNone/>
            </a:pPr>
            <a:r>
              <a:rPr lang="en-GB" sz="1700" dirty="0">
                <a:solidFill>
                  <a:schemeClr val="tx1"/>
                </a:solidFill>
                <a:latin typeface="Calibri" panose="020F0502020204030204" pitchFamily="34" charset="0"/>
                <a:cs typeface="Calibri" panose="020F0502020204030204" pitchFamily="34" charset="0"/>
              </a:rPr>
              <a:t>The video is also saved in S6 20-21 Team – UCAS channel – Files – Choosing and Applying folder - Choosing and Applying </a:t>
            </a:r>
            <a:endParaRPr lang="en-GB" sz="17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en-GB"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5" name="Choosing and Apply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24007" y="2640717"/>
            <a:ext cx="7728455" cy="4217283"/>
          </a:xfrm>
          <a:prstGeom prst="rect">
            <a:avLst/>
          </a:prstGeom>
        </p:spPr>
      </p:pic>
    </p:spTree>
    <p:extLst>
      <p:ext uri="{BB962C8B-B14F-4D97-AF65-F5344CB8AC3E}">
        <p14:creationId xmlns:p14="http://schemas.microsoft.com/office/powerpoint/2010/main" val="13142255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choosing</a:t>
            </a:r>
          </a:p>
        </p:txBody>
      </p:sp>
      <p:sp>
        <p:nvSpPr>
          <p:cNvPr id="5" name="Content Placeholder 4"/>
          <p:cNvSpPr>
            <a:spLocks noGrp="1"/>
          </p:cNvSpPr>
          <p:nvPr>
            <p:ph idx="1"/>
          </p:nvPr>
        </p:nvSpPr>
        <p:spPr>
          <a:xfrm>
            <a:off x="1251678" y="1249231"/>
            <a:ext cx="10178322" cy="1223681"/>
          </a:xfrm>
        </p:spPr>
        <p:txBody>
          <a:bodyPr/>
          <a:lstStyle/>
          <a:p>
            <a:pPr marL="0" indent="0">
              <a:lnSpc>
                <a:spcPct val="107000"/>
              </a:lnSpc>
              <a:spcAft>
                <a:spcPts val="800"/>
              </a:spcAft>
              <a:buNone/>
            </a:pPr>
            <a:r>
              <a:rPr lang="en-GB"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Thinking about some of the questions put forward by Amy in the ‘</a:t>
            </a:r>
            <a:r>
              <a:rPr lang="en-GB" sz="1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Choosing</a:t>
            </a:r>
            <a:r>
              <a:rPr lang="en-GB" sz="1600" dirty="0">
                <a:solidFill>
                  <a:schemeClr val="tx1"/>
                </a:solidFill>
                <a:latin typeface="Calibri" panose="020F0502020204030204" pitchFamily="34" charset="0"/>
                <a:ea typeface="Calibri" panose="020F0502020204030204" pitchFamily="34" charset="0"/>
                <a:cs typeface="Times New Roman" panose="02020603050405020304" pitchFamily="18" charset="0"/>
              </a:rPr>
              <a:t>’ section of the video, what do you feel is important to you when considering choosing a university and a course? Note down which of these factors are important to you along with anything else that comes to mind – do this on paper or on the next slide. </a:t>
            </a:r>
            <a:endParaRPr lang="en-GB" sz="1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6" name="Picture 5"/>
          <p:cNvPicPr>
            <a:picLocks noChangeAspect="1"/>
          </p:cNvPicPr>
          <p:nvPr/>
        </p:nvPicPr>
        <p:blipFill rotWithShape="1">
          <a:blip r:embed="rId2">
            <a:clrChange>
              <a:clrFrom>
                <a:srgbClr val="FFFFFF"/>
              </a:clrFrom>
              <a:clrTo>
                <a:srgbClr val="FFFFFF">
                  <a:alpha val="0"/>
                </a:srgbClr>
              </a:clrTo>
            </a:clrChange>
          </a:blip>
          <a:srcRect l="9556" t="25183" r="10141" b="11764"/>
          <a:stretch/>
        </p:blipFill>
        <p:spPr>
          <a:xfrm>
            <a:off x="1251678" y="2010335"/>
            <a:ext cx="10448365" cy="4612342"/>
          </a:xfrm>
          <a:prstGeom prst="rect">
            <a:avLst/>
          </a:prstGeom>
        </p:spPr>
      </p:pic>
    </p:spTree>
    <p:extLst>
      <p:ext uri="{BB962C8B-B14F-4D97-AF65-F5344CB8AC3E}">
        <p14:creationId xmlns:p14="http://schemas.microsoft.com/office/powerpoint/2010/main" val="1314136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a:t>Choosing: What is important to me?</a:t>
            </a:r>
          </a:p>
        </p:txBody>
      </p:sp>
      <p:sp>
        <p:nvSpPr>
          <p:cNvPr id="11" name="TextBox 10"/>
          <p:cNvSpPr txBox="1"/>
          <p:nvPr/>
        </p:nvSpPr>
        <p:spPr>
          <a:xfrm>
            <a:off x="1251678" y="1505185"/>
            <a:ext cx="10583271" cy="1015663"/>
          </a:xfrm>
          <a:prstGeom prst="rect">
            <a:avLst/>
          </a:prstGeom>
          <a:noFill/>
        </p:spPr>
        <p:txBody>
          <a:bodyPr wrap="square" rtlCol="0">
            <a:spAutoFit/>
          </a:bodyPr>
          <a:lstStyle/>
          <a:p>
            <a:pPr algn="ctr"/>
            <a:r>
              <a:rPr lang="en-GB" sz="2400" dirty="0">
                <a:latin typeface="Calibri" panose="020F0502020204030204" pitchFamily="34" charset="0"/>
                <a:cs typeface="Calibri" panose="020F0502020204030204" pitchFamily="34" charset="0"/>
              </a:rPr>
              <a:t>Write down what matters to you when thinking about your university applications</a:t>
            </a:r>
            <a:r>
              <a:rPr lang="en-GB" sz="2400" dirty="0"/>
              <a:t>.</a:t>
            </a:r>
          </a:p>
          <a:p>
            <a:endParaRPr lang="en-GB" dirty="0"/>
          </a:p>
          <a:p>
            <a:endParaRPr lang="en-GB" dirty="0"/>
          </a:p>
        </p:txBody>
      </p:sp>
      <p:sp>
        <p:nvSpPr>
          <p:cNvPr id="3" name="Rectangle 2"/>
          <p:cNvSpPr/>
          <p:nvPr/>
        </p:nvSpPr>
        <p:spPr>
          <a:xfrm>
            <a:off x="1251678" y="6012551"/>
            <a:ext cx="8101328" cy="388696"/>
          </a:xfrm>
          <a:prstGeom prst="rect">
            <a:avLst/>
          </a:prstGeom>
        </p:spPr>
        <p:txBody>
          <a:bodyPr wrap="square">
            <a:spAutoFit/>
          </a:bodyPr>
          <a:lstStyle/>
          <a:p>
            <a:pPr>
              <a:lnSpc>
                <a:spcPct val="107000"/>
              </a:lnSpc>
              <a:spcAft>
                <a:spcPts val="800"/>
              </a:spcAft>
            </a:pPr>
            <a:r>
              <a:rPr lang="en-GB" b="1" dirty="0">
                <a:latin typeface="Calibri" panose="020F0502020204030204" pitchFamily="34" charset="0"/>
                <a:ea typeface="Calibri" panose="020F0502020204030204" pitchFamily="34" charset="0"/>
                <a:cs typeface="Times New Roman" panose="02020603050405020304" pitchFamily="18" charset="0"/>
              </a:rPr>
              <a:t>Complete this activity by the 30</a:t>
            </a:r>
            <a:r>
              <a:rPr lang="en-GB" b="1" baseline="30000" dirty="0">
                <a:latin typeface="Calibri" panose="020F0502020204030204" pitchFamily="34" charset="0"/>
                <a:ea typeface="Calibri" panose="020F0502020204030204" pitchFamily="34" charset="0"/>
                <a:cs typeface="Times New Roman" panose="02020603050405020304" pitchFamily="18" charset="0"/>
              </a:rPr>
              <a:t>th</a:t>
            </a:r>
            <a:r>
              <a:rPr lang="en-GB" b="1" dirty="0">
                <a:latin typeface="Calibri" panose="020F0502020204030204" pitchFamily="34" charset="0"/>
                <a:ea typeface="Calibri" panose="020F0502020204030204" pitchFamily="34" charset="0"/>
                <a:cs typeface="Times New Roman" panose="02020603050405020304" pitchFamily="18" charset="0"/>
              </a:rPr>
              <a:t> June and send to your DHH on GLOW.</a:t>
            </a:r>
            <a:endParaRPr lang="en-GB" sz="16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6087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Getting started - choosing</a:t>
            </a:r>
          </a:p>
        </p:txBody>
      </p:sp>
      <p:sp>
        <p:nvSpPr>
          <p:cNvPr id="3" name="Content Placeholder 2"/>
          <p:cNvSpPr>
            <a:spLocks noGrp="1"/>
          </p:cNvSpPr>
          <p:nvPr>
            <p:ph idx="1"/>
          </p:nvPr>
        </p:nvSpPr>
        <p:spPr>
          <a:xfrm>
            <a:off x="1251678" y="1874517"/>
            <a:ext cx="10178322" cy="4513220"/>
          </a:xfrm>
        </p:spPr>
        <p:txBody>
          <a:bodyPr>
            <a:normAutofit fontScale="92500" lnSpcReduction="10000"/>
          </a:bodyPr>
          <a:lstStyle/>
          <a:p>
            <a:pPr marL="0" indent="0">
              <a:lnSpc>
                <a:spcPct val="107000"/>
              </a:lnSpc>
              <a:spcAft>
                <a:spcPts val="800"/>
              </a:spcAft>
              <a:buNone/>
            </a:pPr>
            <a:r>
              <a:rPr lang="en-GB" sz="1900" dirty="0">
                <a:solidFill>
                  <a:schemeClr val="tx1"/>
                </a:solidFill>
                <a:latin typeface="Calibri" panose="020F0502020204030204" pitchFamily="34" charset="0"/>
                <a:ea typeface="Calibri" panose="020F0502020204030204" pitchFamily="34" charset="0"/>
                <a:cs typeface="Times New Roman" panose="02020603050405020304" pitchFamily="18" charset="0"/>
              </a:rPr>
              <a:t>Now that you (hopefully) have a clearer idea about what is important to you when choosing universities and courses to apply for, it’s time to do some research so you can be confident that the courses you apply for and the universities they are taught at are right for you. </a:t>
            </a:r>
            <a:endParaRPr lang="en-GB" sz="17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900" b="1" u="sng" dirty="0">
                <a:solidFill>
                  <a:schemeClr val="tx1"/>
                </a:solidFill>
                <a:latin typeface="Calibri" panose="020F0502020204030204" pitchFamily="34" charset="0"/>
                <a:ea typeface="Calibri" panose="020F0502020204030204" pitchFamily="34" charset="0"/>
                <a:cs typeface="Times New Roman" panose="02020603050405020304" pitchFamily="18" charset="0"/>
              </a:rPr>
              <a:t>Activity</a:t>
            </a:r>
            <a:endParaRPr lang="en-GB" sz="17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900" dirty="0">
                <a:solidFill>
                  <a:schemeClr val="tx1"/>
                </a:solidFill>
                <a:latin typeface="Calibri" panose="020F0502020204030204" pitchFamily="34" charset="0"/>
                <a:ea typeface="Calibri" panose="020F0502020204030204" pitchFamily="34" charset="0"/>
                <a:cs typeface="Times New Roman" panose="02020603050405020304" pitchFamily="18" charset="0"/>
              </a:rPr>
              <a:t>Using information from university websites, create a short list – this information will be when it comes to writing your personal statement.</a:t>
            </a:r>
          </a:p>
          <a:p>
            <a:pPr marL="0" indent="0">
              <a:lnSpc>
                <a:spcPct val="107000"/>
              </a:lnSpc>
              <a:spcAft>
                <a:spcPts val="800"/>
              </a:spcAft>
              <a:buNone/>
            </a:pPr>
            <a:r>
              <a:rPr lang="en-GB" sz="1900" dirty="0">
                <a:solidFill>
                  <a:schemeClr val="tx1"/>
                </a:solidFill>
                <a:latin typeface="Calibri" panose="020F0502020204030204" pitchFamily="34" charset="0"/>
                <a:ea typeface="Calibri" panose="020F0502020204030204" pitchFamily="34" charset="0"/>
                <a:cs typeface="Times New Roman" panose="02020603050405020304" pitchFamily="18" charset="0"/>
              </a:rPr>
              <a:t>In the next 2 slides I have put in 2 tables that will allow you to pull together your research from this – many of you may not be at the stage of being able to narrow down your choices to 5 yet so you have space for 10.  </a:t>
            </a:r>
          </a:p>
          <a:p>
            <a:pPr marL="0" indent="0">
              <a:lnSpc>
                <a:spcPct val="107000"/>
              </a:lnSpc>
              <a:spcAft>
                <a:spcPts val="800"/>
              </a:spcAft>
              <a:buNone/>
            </a:pPr>
            <a:r>
              <a:rPr lang="en-GB" sz="1900" dirty="0">
                <a:solidFill>
                  <a:schemeClr val="tx1"/>
                </a:solidFill>
                <a:latin typeface="Calibri" panose="020F0502020204030204" pitchFamily="34" charset="0"/>
                <a:ea typeface="Calibri" panose="020F0502020204030204" pitchFamily="34" charset="0"/>
                <a:cs typeface="Times New Roman" panose="02020603050405020304" pitchFamily="18" charset="0"/>
              </a:rPr>
              <a:t>Feel free to complete this task in a different format if that is easier for you, for example, on paper or in a word document.</a:t>
            </a:r>
          </a:p>
          <a:p>
            <a:pPr marL="0" indent="0">
              <a:lnSpc>
                <a:spcPct val="107000"/>
              </a:lnSpc>
              <a:spcAft>
                <a:spcPts val="800"/>
              </a:spcAft>
              <a:buNone/>
            </a:pPr>
            <a:r>
              <a:rPr lang="en-GB" sz="19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Complete this activity by the 30</a:t>
            </a:r>
            <a:r>
              <a:rPr lang="en-GB" sz="1900" b="1" baseline="300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a:t>
            </a:r>
            <a:r>
              <a:rPr lang="en-GB" sz="19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June and send to your DHH on GLOW.</a:t>
            </a:r>
            <a:endParaRPr lang="en-GB" sz="1700" b="1"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107008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Short listing</a:t>
            </a:r>
          </a:p>
        </p:txBody>
      </p:sp>
      <p:graphicFrame>
        <p:nvGraphicFramePr>
          <p:cNvPr id="4" name="Table 3"/>
          <p:cNvGraphicFramePr>
            <a:graphicFrameLocks noGrp="1"/>
          </p:cNvGraphicFramePr>
          <p:nvPr>
            <p:extLst>
              <p:ext uri="{D42A27DB-BD31-4B8C-83A1-F6EECF244321}">
                <p14:modId xmlns:p14="http://schemas.microsoft.com/office/powerpoint/2010/main" val="859742402"/>
              </p:ext>
            </p:extLst>
          </p:nvPr>
        </p:nvGraphicFramePr>
        <p:xfrm>
          <a:off x="1187541" y="1449977"/>
          <a:ext cx="10306595" cy="4885508"/>
        </p:xfrm>
        <a:graphic>
          <a:graphicData uri="http://schemas.openxmlformats.org/drawingml/2006/table">
            <a:tbl>
              <a:tblPr firstRow="1" firstCol="1" bandRow="1">
                <a:tableStyleId>{5940675A-B579-460E-94D1-54222C63F5DA}</a:tableStyleId>
              </a:tblPr>
              <a:tblGrid>
                <a:gridCol w="1905885">
                  <a:extLst>
                    <a:ext uri="{9D8B030D-6E8A-4147-A177-3AD203B41FA5}">
                      <a16:colId xmlns:a16="http://schemas.microsoft.com/office/drawing/2014/main" val="3684942521"/>
                    </a:ext>
                  </a:extLst>
                </a:gridCol>
                <a:gridCol w="2577996">
                  <a:extLst>
                    <a:ext uri="{9D8B030D-6E8A-4147-A177-3AD203B41FA5}">
                      <a16:colId xmlns:a16="http://schemas.microsoft.com/office/drawing/2014/main" val="6999320"/>
                    </a:ext>
                  </a:extLst>
                </a:gridCol>
                <a:gridCol w="2577322">
                  <a:extLst>
                    <a:ext uri="{9D8B030D-6E8A-4147-A177-3AD203B41FA5}">
                      <a16:colId xmlns:a16="http://schemas.microsoft.com/office/drawing/2014/main" val="1301424401"/>
                    </a:ext>
                  </a:extLst>
                </a:gridCol>
                <a:gridCol w="1623033">
                  <a:extLst>
                    <a:ext uri="{9D8B030D-6E8A-4147-A177-3AD203B41FA5}">
                      <a16:colId xmlns:a16="http://schemas.microsoft.com/office/drawing/2014/main" val="546658258"/>
                    </a:ext>
                  </a:extLst>
                </a:gridCol>
                <a:gridCol w="1622359">
                  <a:extLst>
                    <a:ext uri="{9D8B030D-6E8A-4147-A177-3AD203B41FA5}">
                      <a16:colId xmlns:a16="http://schemas.microsoft.com/office/drawing/2014/main" val="3421611869"/>
                    </a:ext>
                  </a:extLst>
                </a:gridCol>
              </a:tblGrid>
              <a:tr h="214903">
                <a:tc>
                  <a:txBody>
                    <a:bodyPr/>
                    <a:lstStyle/>
                    <a:p>
                      <a:pPr algn="l">
                        <a:lnSpc>
                          <a:spcPct val="107000"/>
                        </a:lnSpc>
                        <a:spcAft>
                          <a:spcPts val="0"/>
                        </a:spcAft>
                      </a:pPr>
                      <a:r>
                        <a:rPr lang="en-GB" sz="1000" dirty="0">
                          <a:effectLst/>
                        </a:rPr>
                        <a:t>University and course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000">
                          <a:effectLst/>
                        </a:rPr>
                        <a:t>What appeals to you about this university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000">
                          <a:effectLst/>
                        </a:rPr>
                        <a:t>Course content that interests you</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000">
                          <a:effectLst/>
                        </a:rPr>
                        <a:t>Career progression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000">
                          <a:effectLst/>
                        </a:rPr>
                        <a:t>Entry requirements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964124574"/>
                  </a:ext>
                </a:extLst>
              </a:tr>
              <a:tr h="934121">
                <a:tc>
                  <a:txBody>
                    <a:bodyPr/>
                    <a:lstStyle/>
                    <a:p>
                      <a:pPr algn="l">
                        <a:lnSpc>
                          <a:spcPct val="107000"/>
                        </a:lnSpc>
                        <a:spcAft>
                          <a:spcPts val="0"/>
                        </a:spcAft>
                      </a:pPr>
                      <a:endParaRPr lang="en-GB" sz="1100" dirty="0">
                        <a:effectLst/>
                      </a:endParaRPr>
                    </a:p>
                    <a:p>
                      <a:pPr algn="l">
                        <a:lnSpc>
                          <a:spcPct val="107000"/>
                        </a:lnSpc>
                        <a:spcAft>
                          <a:spcPts val="0"/>
                        </a:spcAft>
                      </a:pPr>
                      <a:r>
                        <a:rPr lang="en-GB" sz="1100" dirty="0">
                          <a:effectLst/>
                        </a:rPr>
                        <a:t> </a:t>
                      </a:r>
                    </a:p>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1262749660"/>
                  </a:ext>
                </a:extLst>
              </a:tr>
              <a:tr h="934121">
                <a:tc>
                  <a:txBody>
                    <a:bodyPr/>
                    <a:lstStyle/>
                    <a:p>
                      <a:pPr algn="l">
                        <a:lnSpc>
                          <a:spcPct val="107000"/>
                        </a:lnSpc>
                        <a:spcAft>
                          <a:spcPts val="0"/>
                        </a:spcAft>
                      </a:pPr>
                      <a:endParaRPr lang="en-GB" sz="1100" dirty="0">
                        <a:effectLst/>
                      </a:endParaRPr>
                    </a:p>
                    <a:p>
                      <a:pPr algn="l">
                        <a:lnSpc>
                          <a:spcPct val="107000"/>
                        </a:lnSpc>
                        <a:spcAft>
                          <a:spcPts val="0"/>
                        </a:spcAft>
                      </a:pPr>
                      <a:r>
                        <a:rPr lang="en-GB" sz="1100" dirty="0">
                          <a:effectLst/>
                        </a:rPr>
                        <a:t> </a:t>
                      </a:r>
                    </a:p>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1295515940"/>
                  </a:ext>
                </a:extLst>
              </a:tr>
              <a:tr h="934121">
                <a:tc>
                  <a:txBody>
                    <a:bodyPr/>
                    <a:lstStyle/>
                    <a:p>
                      <a:pPr algn="l">
                        <a:lnSpc>
                          <a:spcPct val="107000"/>
                        </a:lnSpc>
                        <a:spcAft>
                          <a:spcPts val="0"/>
                        </a:spcAft>
                      </a:pPr>
                      <a:endParaRPr lang="en-GB" sz="1100" dirty="0">
                        <a:effectLst/>
                      </a:endParaRPr>
                    </a:p>
                    <a:p>
                      <a:pPr algn="l">
                        <a:lnSpc>
                          <a:spcPct val="107000"/>
                        </a:lnSpc>
                        <a:spcAft>
                          <a:spcPts val="0"/>
                        </a:spcAft>
                      </a:pPr>
                      <a:r>
                        <a:rPr lang="en-GB" sz="1100" dirty="0">
                          <a:effectLst/>
                        </a:rPr>
                        <a:t> </a:t>
                      </a:r>
                    </a:p>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1187300817"/>
                  </a:ext>
                </a:extLst>
              </a:tr>
              <a:tr h="934121">
                <a:tc>
                  <a:txBody>
                    <a:bodyPr/>
                    <a:lstStyle/>
                    <a:p>
                      <a:pPr algn="l">
                        <a:lnSpc>
                          <a:spcPct val="107000"/>
                        </a:lnSpc>
                        <a:spcAft>
                          <a:spcPts val="0"/>
                        </a:spcAft>
                      </a:pPr>
                      <a:endParaRPr lang="en-GB" sz="1100" dirty="0">
                        <a:effectLst/>
                      </a:endParaRPr>
                    </a:p>
                    <a:p>
                      <a:pPr algn="l">
                        <a:lnSpc>
                          <a:spcPct val="107000"/>
                        </a:lnSpc>
                        <a:spcAft>
                          <a:spcPts val="0"/>
                        </a:spcAft>
                      </a:pPr>
                      <a:r>
                        <a:rPr lang="en-GB" sz="1100" dirty="0">
                          <a:effectLst/>
                        </a:rPr>
                        <a:t> </a:t>
                      </a:r>
                    </a:p>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2633059585"/>
                  </a:ext>
                </a:extLst>
              </a:tr>
              <a:tr h="934121">
                <a:tc>
                  <a:txBody>
                    <a:bodyPr/>
                    <a:lstStyle/>
                    <a:p>
                      <a:pPr algn="l">
                        <a:lnSpc>
                          <a:spcPct val="107000"/>
                        </a:lnSpc>
                        <a:spcAft>
                          <a:spcPts val="0"/>
                        </a:spcAft>
                      </a:pPr>
                      <a:endParaRPr lang="en-GB" sz="1100" dirty="0">
                        <a:effectLst/>
                      </a:endParaRPr>
                    </a:p>
                    <a:p>
                      <a:pPr algn="l">
                        <a:lnSpc>
                          <a:spcPct val="107000"/>
                        </a:lnSpc>
                        <a:spcAft>
                          <a:spcPts val="0"/>
                        </a:spcAft>
                      </a:pPr>
                      <a:r>
                        <a:rPr lang="en-GB" sz="1100" dirty="0">
                          <a:effectLst/>
                        </a:rPr>
                        <a:t> </a:t>
                      </a:r>
                    </a:p>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4283371025"/>
                  </a:ext>
                </a:extLst>
              </a:tr>
            </a:tbl>
          </a:graphicData>
        </a:graphic>
      </p:graphicFrame>
    </p:spTree>
    <p:extLst>
      <p:ext uri="{BB962C8B-B14F-4D97-AF65-F5344CB8AC3E}">
        <p14:creationId xmlns:p14="http://schemas.microsoft.com/office/powerpoint/2010/main" val="3878214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241956193"/>
              </p:ext>
            </p:extLst>
          </p:nvPr>
        </p:nvGraphicFramePr>
        <p:xfrm>
          <a:off x="1187541" y="1449977"/>
          <a:ext cx="10306595" cy="4885508"/>
        </p:xfrm>
        <a:graphic>
          <a:graphicData uri="http://schemas.openxmlformats.org/drawingml/2006/table">
            <a:tbl>
              <a:tblPr firstRow="1" firstCol="1" bandRow="1">
                <a:tableStyleId>{5940675A-B579-460E-94D1-54222C63F5DA}</a:tableStyleId>
              </a:tblPr>
              <a:tblGrid>
                <a:gridCol w="1905885">
                  <a:extLst>
                    <a:ext uri="{9D8B030D-6E8A-4147-A177-3AD203B41FA5}">
                      <a16:colId xmlns:a16="http://schemas.microsoft.com/office/drawing/2014/main" val="3684942521"/>
                    </a:ext>
                  </a:extLst>
                </a:gridCol>
                <a:gridCol w="2577996">
                  <a:extLst>
                    <a:ext uri="{9D8B030D-6E8A-4147-A177-3AD203B41FA5}">
                      <a16:colId xmlns:a16="http://schemas.microsoft.com/office/drawing/2014/main" val="6999320"/>
                    </a:ext>
                  </a:extLst>
                </a:gridCol>
                <a:gridCol w="2577322">
                  <a:extLst>
                    <a:ext uri="{9D8B030D-6E8A-4147-A177-3AD203B41FA5}">
                      <a16:colId xmlns:a16="http://schemas.microsoft.com/office/drawing/2014/main" val="1301424401"/>
                    </a:ext>
                  </a:extLst>
                </a:gridCol>
                <a:gridCol w="1623033">
                  <a:extLst>
                    <a:ext uri="{9D8B030D-6E8A-4147-A177-3AD203B41FA5}">
                      <a16:colId xmlns:a16="http://schemas.microsoft.com/office/drawing/2014/main" val="546658258"/>
                    </a:ext>
                  </a:extLst>
                </a:gridCol>
                <a:gridCol w="1622359">
                  <a:extLst>
                    <a:ext uri="{9D8B030D-6E8A-4147-A177-3AD203B41FA5}">
                      <a16:colId xmlns:a16="http://schemas.microsoft.com/office/drawing/2014/main" val="3421611869"/>
                    </a:ext>
                  </a:extLst>
                </a:gridCol>
              </a:tblGrid>
              <a:tr h="214903">
                <a:tc>
                  <a:txBody>
                    <a:bodyPr/>
                    <a:lstStyle/>
                    <a:p>
                      <a:pPr algn="l">
                        <a:lnSpc>
                          <a:spcPct val="107000"/>
                        </a:lnSpc>
                        <a:spcAft>
                          <a:spcPts val="0"/>
                        </a:spcAft>
                      </a:pPr>
                      <a:r>
                        <a:rPr lang="en-GB" sz="1000" dirty="0">
                          <a:effectLst/>
                        </a:rPr>
                        <a:t>University and course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000">
                          <a:effectLst/>
                        </a:rPr>
                        <a:t>What appeals to you about this university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000">
                          <a:effectLst/>
                        </a:rPr>
                        <a:t>Course content that interests you</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000">
                          <a:effectLst/>
                        </a:rPr>
                        <a:t>Career progression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000">
                          <a:effectLst/>
                        </a:rPr>
                        <a:t>Entry requirements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964124574"/>
                  </a:ext>
                </a:extLst>
              </a:tr>
              <a:tr h="934121">
                <a:tc>
                  <a:txBody>
                    <a:bodyPr/>
                    <a:lstStyle/>
                    <a:p>
                      <a:pPr algn="l">
                        <a:lnSpc>
                          <a:spcPct val="107000"/>
                        </a:lnSpc>
                        <a:spcAft>
                          <a:spcPts val="0"/>
                        </a:spcAft>
                      </a:pPr>
                      <a:endParaRPr lang="en-GB" sz="1100" dirty="0">
                        <a:effectLst/>
                      </a:endParaRPr>
                    </a:p>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1262749660"/>
                  </a:ext>
                </a:extLst>
              </a:tr>
              <a:tr h="934121">
                <a:tc>
                  <a:txBody>
                    <a:bodyPr/>
                    <a:lstStyle/>
                    <a:p>
                      <a:pPr algn="l">
                        <a:lnSpc>
                          <a:spcPct val="107000"/>
                        </a:lnSpc>
                        <a:spcAft>
                          <a:spcPts val="0"/>
                        </a:spcAft>
                      </a:pPr>
                      <a:endParaRPr lang="en-GB" sz="1100" dirty="0">
                        <a:effectLst/>
                      </a:endParaRPr>
                    </a:p>
                    <a:p>
                      <a:pPr algn="l">
                        <a:lnSpc>
                          <a:spcPct val="107000"/>
                        </a:lnSpc>
                        <a:spcAft>
                          <a:spcPts val="0"/>
                        </a:spcAft>
                      </a:pPr>
                      <a:r>
                        <a:rPr lang="en-GB" sz="1100" dirty="0">
                          <a:effectLst/>
                        </a:rPr>
                        <a:t> </a:t>
                      </a:r>
                    </a:p>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1295515940"/>
                  </a:ext>
                </a:extLst>
              </a:tr>
              <a:tr h="934121">
                <a:tc>
                  <a:txBody>
                    <a:bodyPr/>
                    <a:lstStyle/>
                    <a:p>
                      <a:pPr algn="l">
                        <a:lnSpc>
                          <a:spcPct val="107000"/>
                        </a:lnSpc>
                        <a:spcAft>
                          <a:spcPts val="0"/>
                        </a:spcAft>
                      </a:pPr>
                      <a:endParaRPr lang="en-GB" sz="1100" dirty="0">
                        <a:effectLst/>
                      </a:endParaRPr>
                    </a:p>
                    <a:p>
                      <a:pPr algn="l">
                        <a:lnSpc>
                          <a:spcPct val="107000"/>
                        </a:lnSpc>
                        <a:spcAft>
                          <a:spcPts val="0"/>
                        </a:spcAft>
                      </a:pPr>
                      <a:r>
                        <a:rPr lang="en-GB" sz="1100" dirty="0">
                          <a:effectLst/>
                        </a:rPr>
                        <a:t> </a:t>
                      </a:r>
                    </a:p>
                    <a:p>
                      <a:pPr algn="l">
                        <a:lnSpc>
                          <a:spcPct val="107000"/>
                        </a:lnSpc>
                        <a:spcAft>
                          <a:spcPts val="0"/>
                        </a:spcAft>
                      </a:pPr>
                      <a:r>
                        <a:rPr lang="en-GB" sz="1100" dirty="0">
                          <a:effectLst/>
                        </a:rPr>
                        <a:t> </a:t>
                      </a:r>
                    </a:p>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1187300817"/>
                  </a:ext>
                </a:extLst>
              </a:tr>
              <a:tr h="934121">
                <a:tc>
                  <a:txBody>
                    <a:bodyPr/>
                    <a:lstStyle/>
                    <a:p>
                      <a:pPr algn="l">
                        <a:lnSpc>
                          <a:spcPct val="107000"/>
                        </a:lnSpc>
                        <a:spcAft>
                          <a:spcPts val="0"/>
                        </a:spcAft>
                      </a:pPr>
                      <a:endParaRPr lang="en-GB" sz="1100" dirty="0">
                        <a:effectLst/>
                      </a:endParaRPr>
                    </a:p>
                    <a:p>
                      <a:pPr algn="l">
                        <a:lnSpc>
                          <a:spcPct val="107000"/>
                        </a:lnSpc>
                        <a:spcAft>
                          <a:spcPts val="0"/>
                        </a:spcAft>
                      </a:pPr>
                      <a:r>
                        <a:rPr lang="en-GB" sz="1100" dirty="0">
                          <a:effectLst/>
                        </a:rPr>
                        <a:t> </a:t>
                      </a:r>
                    </a:p>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2633059585"/>
                  </a:ext>
                </a:extLst>
              </a:tr>
              <a:tr h="934121">
                <a:tc>
                  <a:txBody>
                    <a:bodyPr/>
                    <a:lstStyle/>
                    <a:p>
                      <a:pPr algn="l">
                        <a:lnSpc>
                          <a:spcPct val="107000"/>
                        </a:lnSpc>
                        <a:spcAft>
                          <a:spcPts val="0"/>
                        </a:spcAft>
                      </a:pPr>
                      <a:endParaRPr lang="en-GB" sz="1100" dirty="0">
                        <a:effectLst/>
                      </a:endParaRPr>
                    </a:p>
                    <a:p>
                      <a:pPr algn="l">
                        <a:lnSpc>
                          <a:spcPct val="107000"/>
                        </a:lnSpc>
                        <a:spcAft>
                          <a:spcPts val="0"/>
                        </a:spcAft>
                      </a:pPr>
                      <a:r>
                        <a:rPr lang="en-GB" sz="1100" dirty="0">
                          <a:effectLst/>
                        </a:rPr>
                        <a:t> </a:t>
                      </a:r>
                    </a:p>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tc>
                  <a:txBody>
                    <a:bodyPr/>
                    <a:lstStyle/>
                    <a:p>
                      <a:pPr algn="l">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5546" marR="65546" marT="0" marB="0"/>
                </a:tc>
                <a:extLst>
                  <a:ext uri="{0D108BD9-81ED-4DB2-BD59-A6C34878D82A}">
                    <a16:rowId xmlns:a16="http://schemas.microsoft.com/office/drawing/2014/main" val="4283371025"/>
                  </a:ext>
                </a:extLst>
              </a:tr>
            </a:tbl>
          </a:graphicData>
        </a:graphic>
      </p:graphicFrame>
      <p:sp>
        <p:nvSpPr>
          <p:cNvPr id="5" name="Title 1"/>
          <p:cNvSpPr>
            <a:spLocks noGrp="1"/>
          </p:cNvSpPr>
          <p:nvPr>
            <p:ph type="title"/>
          </p:nvPr>
        </p:nvSpPr>
        <p:spPr/>
        <p:txBody>
          <a:bodyPr/>
          <a:lstStyle/>
          <a:p>
            <a:r>
              <a:rPr lang="en-GB" dirty="0"/>
              <a:t>Short listing</a:t>
            </a:r>
          </a:p>
        </p:txBody>
      </p:sp>
    </p:spTree>
    <p:extLst>
      <p:ext uri="{BB962C8B-B14F-4D97-AF65-F5344CB8AC3E}">
        <p14:creationId xmlns:p14="http://schemas.microsoft.com/office/powerpoint/2010/main" val="1177671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UCAS ACCOUNT</a:t>
            </a:r>
          </a:p>
        </p:txBody>
      </p:sp>
      <p:sp>
        <p:nvSpPr>
          <p:cNvPr id="3" name="Content Placeholder 2"/>
          <p:cNvSpPr>
            <a:spLocks noGrp="1"/>
          </p:cNvSpPr>
          <p:nvPr>
            <p:ph idx="1"/>
          </p:nvPr>
        </p:nvSpPr>
        <p:spPr>
          <a:xfrm>
            <a:off x="912044" y="2050869"/>
            <a:ext cx="2641053" cy="3593591"/>
          </a:xfrm>
        </p:spPr>
        <p:txBody>
          <a:bodyPr>
            <a:normAutofit fontScale="85000" lnSpcReduction="20000"/>
          </a:bodyPr>
          <a:lstStyle/>
          <a:p>
            <a:pPr marL="0" indent="0">
              <a:buNone/>
            </a:pPr>
            <a:r>
              <a:rPr lang="en-GB" dirty="0">
                <a:solidFill>
                  <a:schemeClr val="tx1"/>
                </a:solidFill>
                <a:latin typeface="Calibri" panose="020F0502020204030204" pitchFamily="34" charset="0"/>
                <a:cs typeface="Calibri" panose="020F0502020204030204" pitchFamily="34" charset="0"/>
              </a:rPr>
              <a:t>Now that you have taken a bit of time to carry out some research and to think about what you are looking for, you can now get on with setting up your UCAS account. </a:t>
            </a: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lgn="just">
              <a:lnSpc>
                <a:spcPct val="107000"/>
              </a:lnSpc>
              <a:spcAft>
                <a:spcPts val="800"/>
              </a:spcAft>
              <a:buNone/>
            </a:pPr>
            <a:r>
              <a:rPr lang="en-GB" b="1" dirty="0">
                <a:solidFill>
                  <a:schemeClr val="tx1"/>
                </a:solidFill>
                <a:latin typeface="Calibri" panose="020F0502020204030204" pitchFamily="34" charset="0"/>
                <a:ea typeface="Calibri" panose="020F0502020204030204" pitchFamily="34" charset="0"/>
                <a:cs typeface="Times New Roman" panose="02020603050405020304" pitchFamily="18" charset="0"/>
              </a:rPr>
              <a:t>Watch this video from 10.54 to 18.17 </a:t>
            </a: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to hear Amy at the University of Stirling giving you an introduction to UCAS.</a:t>
            </a:r>
            <a:endParaRPr lang="en-GB"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p:txBody>
      </p:sp>
      <p:pic>
        <p:nvPicPr>
          <p:cNvPr id="4" name="Choosing and Apply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45989" y="2050869"/>
            <a:ext cx="8546011" cy="4807131"/>
          </a:xfrm>
          <a:prstGeom prst="rect">
            <a:avLst/>
          </a:prstGeom>
        </p:spPr>
      </p:pic>
    </p:spTree>
    <p:extLst>
      <p:ext uri="{BB962C8B-B14F-4D97-AF65-F5344CB8AC3E}">
        <p14:creationId xmlns:p14="http://schemas.microsoft.com/office/powerpoint/2010/main" val="32601215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Signing up</a:t>
            </a:r>
          </a:p>
        </p:txBody>
      </p:sp>
      <p:sp>
        <p:nvSpPr>
          <p:cNvPr id="3" name="Content Placeholder 2"/>
          <p:cNvSpPr>
            <a:spLocks noGrp="1"/>
          </p:cNvSpPr>
          <p:nvPr>
            <p:ph idx="1"/>
          </p:nvPr>
        </p:nvSpPr>
        <p:spPr>
          <a:xfrm>
            <a:off x="1121049" y="1149528"/>
            <a:ext cx="10178322" cy="483325"/>
          </a:xfrm>
        </p:spPr>
        <p:txBody>
          <a:bodyPr>
            <a:normAutofit fontScale="92500" lnSpcReduction="10000"/>
          </a:bodyPr>
          <a:lstStyle/>
          <a:p>
            <a:pPr marL="0" indent="0" algn="just">
              <a:lnSpc>
                <a:spcPct val="107000"/>
              </a:lnSpc>
              <a:spcAft>
                <a:spcPts val="800"/>
              </a:spcAft>
              <a:buNone/>
            </a:pP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When you have watched the video, go to  </a:t>
            </a:r>
            <a:r>
              <a:rPr lang="en-GB" b="1" u="sng" dirty="0">
                <a:solidFill>
                  <a:schemeClr val="tx1"/>
                </a:solidFill>
                <a:latin typeface="Calibri" panose="020F0502020204030204" pitchFamily="34" charset="0"/>
                <a:ea typeface="Calibri" panose="020F0502020204030204" pitchFamily="34" charset="0"/>
                <a:cs typeface="Times New Roman" panose="02020603050405020304" pitchFamily="18" charset="0"/>
                <a:hlinkClick r:id="rId2"/>
              </a:rPr>
              <a:t>https://www.ucas.com/students</a:t>
            </a:r>
            <a:r>
              <a:rPr lang="en-GB"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and sign up. </a:t>
            </a:r>
          </a:p>
          <a:p>
            <a:pPr marL="0" indent="0" algn="just">
              <a:lnSpc>
                <a:spcPct val="107000"/>
              </a:lnSpc>
              <a:spcAft>
                <a:spcPts val="800"/>
              </a:spcAft>
              <a:buNone/>
            </a:pPr>
            <a:endParaRPr lang="en-GB"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 name="Picture 3"/>
          <p:cNvPicPr>
            <a:picLocks noChangeAspect="1"/>
          </p:cNvPicPr>
          <p:nvPr/>
        </p:nvPicPr>
        <p:blipFill rotWithShape="1">
          <a:blip r:embed="rId3"/>
          <a:srcRect l="16602" t="19911" r="24767" b="16874"/>
          <a:stretch/>
        </p:blipFill>
        <p:spPr>
          <a:xfrm>
            <a:off x="1572895" y="1632853"/>
            <a:ext cx="9274629" cy="5081456"/>
          </a:xfrm>
          <a:prstGeom prst="rect">
            <a:avLst/>
          </a:prstGeom>
        </p:spPr>
      </p:pic>
    </p:spTree>
    <p:extLst>
      <p:ext uri="{BB962C8B-B14F-4D97-AF65-F5344CB8AC3E}">
        <p14:creationId xmlns:p14="http://schemas.microsoft.com/office/powerpoint/2010/main" val="879115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Set up</a:t>
            </a:r>
          </a:p>
        </p:txBody>
      </p:sp>
      <p:sp>
        <p:nvSpPr>
          <p:cNvPr id="3" name="Content Placeholder 2"/>
          <p:cNvSpPr>
            <a:spLocks noGrp="1"/>
          </p:cNvSpPr>
          <p:nvPr>
            <p:ph idx="1"/>
          </p:nvPr>
        </p:nvSpPr>
        <p:spPr/>
        <p:txBody>
          <a:bodyPr/>
          <a:lstStyle/>
          <a:p>
            <a:pPr>
              <a:lnSpc>
                <a:spcPct val="107000"/>
              </a:lnSpc>
              <a:spcAft>
                <a:spcPts val="800"/>
              </a:spcAft>
            </a:pP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You will be asked to enter your basic information which will register you. Once you have registered and logged in you will be asked </a:t>
            </a:r>
            <a:r>
              <a:rPr lang="en-GB" b="1" dirty="0">
                <a:solidFill>
                  <a:schemeClr val="tx1"/>
                </a:solidFill>
                <a:latin typeface="Calibri" panose="020F0502020204030204" pitchFamily="34" charset="0"/>
                <a:ea typeface="Calibri" panose="020F0502020204030204" pitchFamily="34" charset="0"/>
                <a:cs typeface="Times New Roman" panose="02020603050405020304" pitchFamily="18" charset="0"/>
              </a:rPr>
              <a:t>how you are applying – select ‘Through my school/college.</a:t>
            </a:r>
            <a:endParaRPr lang="en-GB"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You will then be asked to enter the school’s ‘</a:t>
            </a:r>
            <a:r>
              <a:rPr lang="en-GB" b="1" dirty="0">
                <a:solidFill>
                  <a:schemeClr val="tx1"/>
                </a:solidFill>
                <a:latin typeface="Calibri" panose="020F0502020204030204" pitchFamily="34" charset="0"/>
                <a:ea typeface="Calibri" panose="020F0502020204030204" pitchFamily="34" charset="0"/>
                <a:cs typeface="Times New Roman" panose="02020603050405020304" pitchFamily="18" charset="0"/>
              </a:rPr>
              <a:t>buzzword</a:t>
            </a: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 – ours is </a:t>
            </a:r>
            <a:r>
              <a:rPr lang="en-GB" b="1" dirty="0">
                <a:solidFill>
                  <a:schemeClr val="tx1"/>
                </a:solidFill>
                <a:latin typeface="Calibri" panose="020F0502020204030204" pitchFamily="34" charset="0"/>
                <a:ea typeface="Calibri" panose="020F0502020204030204" pitchFamily="34" charset="0"/>
                <a:cs typeface="Times New Roman" panose="02020603050405020304" pitchFamily="18" charset="0"/>
              </a:rPr>
              <a:t>Graeme2021</a:t>
            </a: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 This ensures you are linked to our school and allows us to support you with your application.</a:t>
            </a:r>
            <a:endParaRPr lang="en-GB"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When asked please ensure you select your </a:t>
            </a:r>
            <a:r>
              <a:rPr lang="en-GB" b="1" dirty="0">
                <a:solidFill>
                  <a:schemeClr val="tx1"/>
                </a:solidFill>
                <a:latin typeface="Calibri" panose="020F0502020204030204" pitchFamily="34" charset="0"/>
                <a:ea typeface="Calibri" panose="020F0502020204030204" pitchFamily="34" charset="0"/>
                <a:cs typeface="Times New Roman" panose="02020603050405020304" pitchFamily="18" charset="0"/>
              </a:rPr>
              <a:t>House as your ‘Tutor/Application Group </a:t>
            </a: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as this enables your Depute Head of House to access your application and complete your reference. </a:t>
            </a:r>
            <a:endParaRPr lang="en-GB"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Lockhart-Mrs Dunning | Morrison-Mrs Faill | Steele-Miss Bradley | Thomson-Miss Ringrose</a:t>
            </a:r>
            <a:endParaRPr lang="en-GB"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498940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62892" y="546519"/>
            <a:ext cx="10315302" cy="750975"/>
          </a:xfrm>
          <a:prstGeom prst="rect">
            <a:avLst/>
          </a:prstGeom>
        </p:spPr>
        <p:txBody>
          <a:bodyPr wrap="square">
            <a:spAutoFit/>
          </a:bodyPr>
          <a:lstStyle/>
          <a:p>
            <a:pPr algn="just">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Once you have registered your account you will be able to see your UCAS ‘welcome’ page which looks like this: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rotWithShape="1">
          <a:blip r:embed="rId2"/>
          <a:srcRect l="22122" t="21696" r="26574" b="9375"/>
          <a:stretch/>
        </p:blipFill>
        <p:spPr>
          <a:xfrm>
            <a:off x="2873829" y="1410788"/>
            <a:ext cx="6675120" cy="5042263"/>
          </a:xfrm>
          <a:prstGeom prst="rect">
            <a:avLst/>
          </a:prstGeom>
        </p:spPr>
      </p:pic>
    </p:spTree>
    <p:extLst>
      <p:ext uri="{BB962C8B-B14F-4D97-AF65-F5344CB8AC3E}">
        <p14:creationId xmlns:p14="http://schemas.microsoft.com/office/powerpoint/2010/main" val="972995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Ucas hub</a:t>
            </a:r>
          </a:p>
        </p:txBody>
      </p:sp>
      <p:sp>
        <p:nvSpPr>
          <p:cNvPr id="3" name="Content Placeholder 2"/>
          <p:cNvSpPr>
            <a:spLocks noGrp="1"/>
          </p:cNvSpPr>
          <p:nvPr>
            <p:ph idx="1"/>
          </p:nvPr>
        </p:nvSpPr>
        <p:spPr>
          <a:xfrm>
            <a:off x="1055735" y="1658984"/>
            <a:ext cx="10517955" cy="4990009"/>
          </a:xfrm>
        </p:spPr>
        <p:txBody>
          <a:bodyPr>
            <a:normAutofit fontScale="85000" lnSpcReduction="10000"/>
          </a:bodyPr>
          <a:lstStyle/>
          <a:p>
            <a:pPr marL="0" indent="0">
              <a:buNone/>
            </a:pPr>
            <a:r>
              <a:rPr lang="en-GB" sz="2600" dirty="0">
                <a:solidFill>
                  <a:schemeClr val="tx1"/>
                </a:solidFill>
                <a:latin typeface="Calibri" panose="020F0502020204030204" pitchFamily="34" charset="0"/>
                <a:cs typeface="Calibri" panose="020F0502020204030204" pitchFamily="34" charset="0"/>
              </a:rPr>
              <a:t>With your very own UCAS Hub,  you can plan your next step. The best bit – you can save your progress and carry on whenever you want. </a:t>
            </a:r>
          </a:p>
          <a:p>
            <a:pPr marL="0" indent="0">
              <a:buNone/>
            </a:pPr>
            <a:endParaRPr lang="en-GB" sz="2600" dirty="0">
              <a:solidFill>
                <a:schemeClr val="tx1"/>
              </a:solidFill>
              <a:latin typeface="Calibri" panose="020F0502020204030204" pitchFamily="34" charset="0"/>
              <a:cs typeface="Calibri" panose="020F0502020204030204" pitchFamily="34" charset="0"/>
            </a:endParaRPr>
          </a:p>
          <a:p>
            <a:pPr marL="0" indent="0">
              <a:buNone/>
            </a:pPr>
            <a:r>
              <a:rPr lang="en-GB" sz="2600" dirty="0">
                <a:solidFill>
                  <a:schemeClr val="tx1"/>
                </a:solidFill>
                <a:latin typeface="Calibri" panose="020F0502020204030204" pitchFamily="34" charset="0"/>
                <a:cs typeface="Calibri" panose="020F0502020204030204" pitchFamily="34" charset="0"/>
              </a:rPr>
              <a:t>We’ve created lots of handy tools to help you make choices and start your application:</a:t>
            </a:r>
          </a:p>
          <a:p>
            <a:pPr>
              <a:buFont typeface="+mj-lt"/>
              <a:buAutoNum type="arabicPeriod"/>
            </a:pPr>
            <a:r>
              <a:rPr lang="en-GB" sz="2600" dirty="0">
                <a:solidFill>
                  <a:schemeClr val="tx1"/>
                </a:solidFill>
                <a:latin typeface="Calibri" panose="020F0502020204030204" pitchFamily="34" charset="0"/>
                <a:cs typeface="Calibri" panose="020F0502020204030204" pitchFamily="34" charset="0"/>
              </a:rPr>
              <a:t>The explore tool – where you can search subjects and discover courses.</a:t>
            </a:r>
          </a:p>
          <a:p>
            <a:pPr>
              <a:buFont typeface="+mj-lt"/>
              <a:buAutoNum type="arabicPeriod"/>
            </a:pPr>
            <a:r>
              <a:rPr lang="en-GB" sz="2600" dirty="0">
                <a:solidFill>
                  <a:schemeClr val="tx1"/>
                </a:solidFill>
                <a:latin typeface="Calibri" panose="020F0502020204030204" pitchFamily="34" charset="0"/>
                <a:cs typeface="Calibri" panose="020F0502020204030204" pitchFamily="34" charset="0"/>
              </a:rPr>
              <a:t>The notepad – so you can keep all your thoughts about your next step in one place.</a:t>
            </a:r>
          </a:p>
          <a:p>
            <a:pPr>
              <a:buFont typeface="+mj-lt"/>
              <a:buAutoNum type="arabicPeriod"/>
            </a:pPr>
            <a:r>
              <a:rPr lang="en-GB" sz="2600" dirty="0">
                <a:solidFill>
                  <a:schemeClr val="tx1"/>
                </a:solidFill>
                <a:latin typeface="Calibri" panose="020F0502020204030204" pitchFamily="34" charset="0"/>
                <a:cs typeface="Calibri" panose="020F0502020204030204" pitchFamily="34" charset="0"/>
              </a:rPr>
              <a:t> Apprenticeship finder – for the latest vacancies, locally and nationally.</a:t>
            </a:r>
          </a:p>
          <a:p>
            <a:pPr>
              <a:buFont typeface="+mj-lt"/>
              <a:buAutoNum type="arabicPeriod"/>
            </a:pPr>
            <a:r>
              <a:rPr lang="en-GB" sz="2600" dirty="0">
                <a:solidFill>
                  <a:schemeClr val="tx1"/>
                </a:solidFill>
                <a:latin typeface="Calibri" panose="020F0502020204030204" pitchFamily="34" charset="0"/>
                <a:cs typeface="Calibri" panose="020F0502020204030204" pitchFamily="34" charset="0"/>
              </a:rPr>
              <a:t>The personal statement builder – to help you structure your writing and introduce yourself to universities.</a:t>
            </a:r>
          </a:p>
          <a:p>
            <a:pPr>
              <a:buFont typeface="+mj-lt"/>
              <a:buAutoNum type="arabicPeriod"/>
            </a:pPr>
            <a:r>
              <a:rPr lang="en-GB" sz="2600" dirty="0">
                <a:solidFill>
                  <a:schemeClr val="tx1"/>
                </a:solidFill>
                <a:latin typeface="Calibri" panose="020F0502020204030204" pitchFamily="34" charset="0"/>
                <a:cs typeface="Calibri" panose="020F0502020204030204" pitchFamily="34" charset="0"/>
              </a:rPr>
              <a:t>The Tariff calculator – for tallying up your UCAS points to see if you meet entry requirements.</a:t>
            </a:r>
          </a:p>
          <a:p>
            <a:endParaRPr lang="en-GB"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777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UCAS HUB sign up </a:t>
            </a:r>
          </a:p>
        </p:txBody>
      </p:sp>
      <p:sp>
        <p:nvSpPr>
          <p:cNvPr id="3" name="Content Placeholder 2"/>
          <p:cNvSpPr>
            <a:spLocks noGrp="1"/>
          </p:cNvSpPr>
          <p:nvPr>
            <p:ph idx="1"/>
          </p:nvPr>
        </p:nvSpPr>
        <p:spPr>
          <a:xfrm>
            <a:off x="1003483" y="1606733"/>
            <a:ext cx="10674711" cy="5055324"/>
          </a:xfrm>
        </p:spPr>
        <p:txBody>
          <a:bodyPr>
            <a:normAutofit fontScale="92500" lnSpcReduction="10000"/>
          </a:bodyPr>
          <a:lstStyle/>
          <a:p>
            <a:pPr marL="0" indent="0">
              <a:buNone/>
            </a:pPr>
            <a:r>
              <a:rPr lang="en-GB" sz="2400" dirty="0">
                <a:solidFill>
                  <a:schemeClr val="tx1"/>
                </a:solidFill>
                <a:latin typeface="Calibri" panose="020F0502020204030204" pitchFamily="34" charset="0"/>
                <a:cs typeface="Calibri" panose="020F0502020204030204" pitchFamily="34" charset="0"/>
              </a:rPr>
              <a:t>The UCAS Hub is free and easy to use. All you need to do is follow these three simple steps to sign up:</a:t>
            </a:r>
          </a:p>
          <a:p>
            <a:r>
              <a:rPr lang="en-GB" sz="2400" b="1" dirty="0">
                <a:solidFill>
                  <a:schemeClr val="tx1"/>
                </a:solidFill>
                <a:latin typeface="Calibri" panose="020F0502020204030204" pitchFamily="34" charset="0"/>
                <a:cs typeface="Calibri" panose="020F0502020204030204" pitchFamily="34" charset="0"/>
              </a:rPr>
              <a:t>Step 1 – Register</a:t>
            </a:r>
            <a:endParaRPr lang="en-GB" sz="2400" dirty="0">
              <a:solidFill>
                <a:schemeClr val="tx1"/>
              </a:solidFill>
              <a:latin typeface="Calibri" panose="020F0502020204030204" pitchFamily="34" charset="0"/>
              <a:cs typeface="Calibri" panose="020F0502020204030204" pitchFamily="34" charset="0"/>
            </a:endParaRPr>
          </a:p>
          <a:p>
            <a:pPr marL="0" indent="0">
              <a:buNone/>
            </a:pPr>
            <a:r>
              <a:rPr lang="en-GB" sz="2400" dirty="0">
                <a:solidFill>
                  <a:schemeClr val="tx1"/>
                </a:solidFill>
                <a:latin typeface="Calibri" panose="020F0502020204030204" pitchFamily="34" charset="0"/>
                <a:cs typeface="Calibri" panose="020F0502020204030204" pitchFamily="34" charset="0"/>
              </a:rPr>
              <a:t>To get started, visit </a:t>
            </a:r>
            <a:r>
              <a:rPr lang="en-GB" sz="2400" dirty="0">
                <a:solidFill>
                  <a:schemeClr val="tx1"/>
                </a:solidFill>
                <a:latin typeface="Calibri" panose="020F0502020204030204" pitchFamily="34" charset="0"/>
                <a:cs typeface="Calibri" panose="020F0502020204030204" pitchFamily="34" charset="0"/>
                <a:hlinkClick r:id="rId2"/>
              </a:rPr>
              <a:t>ucas.com/hub</a:t>
            </a:r>
            <a:r>
              <a:rPr lang="en-GB" sz="2400" dirty="0">
                <a:solidFill>
                  <a:schemeClr val="tx1"/>
                </a:solidFill>
                <a:latin typeface="Calibri" panose="020F0502020204030204" pitchFamily="34" charset="0"/>
                <a:cs typeface="Calibri" panose="020F0502020204030204" pitchFamily="34" charset="0"/>
              </a:rPr>
              <a:t>.</a:t>
            </a:r>
          </a:p>
          <a:p>
            <a:r>
              <a:rPr lang="en-GB" sz="2400" b="1" dirty="0">
                <a:solidFill>
                  <a:schemeClr val="tx1"/>
                </a:solidFill>
                <a:latin typeface="Calibri" panose="020F0502020204030204" pitchFamily="34" charset="0"/>
                <a:cs typeface="Calibri" panose="020F0502020204030204" pitchFamily="34" charset="0"/>
              </a:rPr>
              <a:t>Step 2 – Verify your account</a:t>
            </a:r>
            <a:endParaRPr lang="en-GB" sz="2400" dirty="0">
              <a:solidFill>
                <a:schemeClr val="tx1"/>
              </a:solidFill>
              <a:latin typeface="Calibri" panose="020F0502020204030204" pitchFamily="34" charset="0"/>
              <a:cs typeface="Calibri" panose="020F0502020204030204" pitchFamily="34" charset="0"/>
            </a:endParaRPr>
          </a:p>
          <a:p>
            <a:pPr marL="0" indent="0">
              <a:buNone/>
            </a:pPr>
            <a:r>
              <a:rPr lang="en-GB" sz="2400" dirty="0">
                <a:solidFill>
                  <a:schemeClr val="tx1"/>
                </a:solidFill>
                <a:latin typeface="Calibri" panose="020F0502020204030204" pitchFamily="34" charset="0"/>
                <a:cs typeface="Calibri" panose="020F0502020204030204" pitchFamily="34" charset="0"/>
              </a:rPr>
              <a:t>Once you’ve registered, you’ll be asked to verify your account. An email will be sent to the email address you registered with and all you need to do is hit ‘</a:t>
            </a:r>
            <a:r>
              <a:rPr lang="en-GB" sz="2400" b="1" dirty="0">
                <a:solidFill>
                  <a:schemeClr val="tx1"/>
                </a:solidFill>
                <a:latin typeface="Calibri" panose="020F0502020204030204" pitchFamily="34" charset="0"/>
                <a:cs typeface="Calibri" panose="020F0502020204030204" pitchFamily="34" charset="0"/>
              </a:rPr>
              <a:t>Activate account</a:t>
            </a:r>
            <a:r>
              <a:rPr lang="en-GB" sz="2400" dirty="0">
                <a:solidFill>
                  <a:schemeClr val="tx1"/>
                </a:solidFill>
                <a:latin typeface="Calibri" panose="020F0502020204030204" pitchFamily="34" charset="0"/>
                <a:cs typeface="Calibri" panose="020F0502020204030204" pitchFamily="34" charset="0"/>
              </a:rPr>
              <a:t>’.</a:t>
            </a:r>
          </a:p>
          <a:p>
            <a:r>
              <a:rPr lang="en-GB" sz="2400" b="1" dirty="0">
                <a:solidFill>
                  <a:schemeClr val="tx1"/>
                </a:solidFill>
                <a:latin typeface="Calibri" panose="020F0502020204030204" pitchFamily="34" charset="0"/>
                <a:cs typeface="Calibri" panose="020F0502020204030204" pitchFamily="34" charset="0"/>
              </a:rPr>
              <a:t>Step 3 – Sign in </a:t>
            </a:r>
            <a:endParaRPr lang="en-GB" sz="2400" dirty="0">
              <a:solidFill>
                <a:schemeClr val="tx1"/>
              </a:solidFill>
              <a:latin typeface="Calibri" panose="020F0502020204030204" pitchFamily="34" charset="0"/>
              <a:cs typeface="Calibri" panose="020F0502020204030204" pitchFamily="34" charset="0"/>
            </a:endParaRPr>
          </a:p>
          <a:p>
            <a:pPr marL="0" indent="0">
              <a:buNone/>
            </a:pPr>
            <a:r>
              <a:rPr lang="en-GB" sz="2400" dirty="0">
                <a:solidFill>
                  <a:schemeClr val="tx1"/>
                </a:solidFill>
                <a:latin typeface="Calibri" panose="020F0502020204030204" pitchFamily="34" charset="0"/>
                <a:cs typeface="Calibri" panose="020F0502020204030204" pitchFamily="34" charset="0"/>
              </a:rPr>
              <a:t>Now you’re ready to sign in and start exploring! The first time you do, we’ll ask you some extra questions so we can help you find the right info.</a:t>
            </a:r>
          </a:p>
          <a:p>
            <a:pPr marL="0" indent="0">
              <a:buNone/>
            </a:pPr>
            <a:r>
              <a:rPr lang="en-GB" sz="2400" dirty="0">
                <a:solidFill>
                  <a:schemeClr val="tx1"/>
                </a:solidFill>
                <a:latin typeface="Calibri" panose="020F0502020204030204" pitchFamily="34" charset="0"/>
                <a:cs typeface="Calibri" panose="020F0502020204030204" pitchFamily="34" charset="0"/>
              </a:rPr>
              <a:t>To pick up where you left off, visit </a:t>
            </a:r>
            <a:r>
              <a:rPr lang="en-GB" sz="2400" dirty="0">
                <a:solidFill>
                  <a:schemeClr val="tx1"/>
                </a:solidFill>
                <a:latin typeface="Calibri" panose="020F0502020204030204" pitchFamily="34" charset="0"/>
                <a:cs typeface="Calibri" panose="020F0502020204030204" pitchFamily="34" charset="0"/>
                <a:hlinkClick r:id="rId2"/>
              </a:rPr>
              <a:t>ucas.com/hub</a:t>
            </a:r>
            <a:r>
              <a:rPr lang="en-GB" sz="2400" dirty="0">
                <a:solidFill>
                  <a:schemeClr val="tx1"/>
                </a:solidFill>
                <a:latin typeface="Calibri" panose="020F0502020204030204" pitchFamily="34" charset="0"/>
                <a:cs typeface="Calibri" panose="020F0502020204030204" pitchFamily="34" charset="0"/>
              </a:rPr>
              <a:t> or click ‘</a:t>
            </a:r>
            <a:r>
              <a:rPr lang="en-GB" sz="2400" b="1" dirty="0">
                <a:solidFill>
                  <a:schemeClr val="tx1"/>
                </a:solidFill>
                <a:latin typeface="Calibri" panose="020F0502020204030204" pitchFamily="34" charset="0"/>
                <a:cs typeface="Calibri" panose="020F0502020204030204" pitchFamily="34" charset="0"/>
              </a:rPr>
              <a:t>Sign in’</a:t>
            </a:r>
            <a:r>
              <a:rPr lang="en-GB" sz="2400" dirty="0">
                <a:solidFill>
                  <a:schemeClr val="tx1"/>
                </a:solidFill>
                <a:latin typeface="Calibri" panose="020F0502020204030204" pitchFamily="34" charset="0"/>
                <a:cs typeface="Calibri" panose="020F0502020204030204" pitchFamily="34" charset="0"/>
              </a:rPr>
              <a:t> on the top right hand side of any page on ucas.com and select ‘</a:t>
            </a:r>
            <a:r>
              <a:rPr lang="en-GB" sz="2400" b="1" dirty="0">
                <a:solidFill>
                  <a:schemeClr val="tx1"/>
                </a:solidFill>
                <a:latin typeface="Calibri" panose="020F0502020204030204" pitchFamily="34" charset="0"/>
                <a:cs typeface="Calibri" panose="020F0502020204030204" pitchFamily="34" charset="0"/>
              </a:rPr>
              <a:t>Students</a:t>
            </a:r>
            <a:r>
              <a:rPr lang="en-GB" sz="2400" dirty="0">
                <a:solidFill>
                  <a:schemeClr val="tx1"/>
                </a:solidFill>
                <a:latin typeface="Calibri" panose="020F0502020204030204" pitchFamily="34" charset="0"/>
                <a:cs typeface="Calibri" panose="020F0502020204030204" pitchFamily="34" charset="0"/>
              </a:rPr>
              <a:t>’.</a:t>
            </a:r>
          </a:p>
          <a:p>
            <a:endParaRPr lang="en-GB" dirty="0"/>
          </a:p>
        </p:txBody>
      </p:sp>
    </p:spTree>
    <p:extLst>
      <p:ext uri="{BB962C8B-B14F-4D97-AF65-F5344CB8AC3E}">
        <p14:creationId xmlns:p14="http://schemas.microsoft.com/office/powerpoint/2010/main" val="2412904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19073" y="1111451"/>
            <a:ext cx="4637315" cy="4394988"/>
          </a:xfrm>
        </p:spPr>
        <p:txBody>
          <a:bodyPr/>
          <a:lstStyle/>
          <a:p>
            <a:r>
              <a:rPr lang="en-GB" sz="4800" dirty="0"/>
              <a:t>Now you can start your application</a:t>
            </a:r>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845437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0782" y="3396342"/>
            <a:ext cx="4683035" cy="3122023"/>
          </a:xfrm>
          <a:prstGeom prst="rect">
            <a:avLst/>
          </a:prstGeom>
        </p:spPr>
      </p:pic>
      <p:sp>
        <p:nvSpPr>
          <p:cNvPr id="3" name="Title 2"/>
          <p:cNvSpPr>
            <a:spLocks noGrp="1"/>
          </p:cNvSpPr>
          <p:nvPr>
            <p:ph type="title"/>
          </p:nvPr>
        </p:nvSpPr>
        <p:spPr/>
        <p:txBody>
          <a:bodyPr/>
          <a:lstStyle/>
          <a:p>
            <a:r>
              <a:rPr lang="en-GB" dirty="0"/>
              <a:t>Personal details</a:t>
            </a:r>
          </a:p>
        </p:txBody>
      </p:sp>
      <p:sp>
        <p:nvSpPr>
          <p:cNvPr id="4" name="Content Placeholder 3"/>
          <p:cNvSpPr>
            <a:spLocks noGrp="1"/>
          </p:cNvSpPr>
          <p:nvPr>
            <p:ph idx="1"/>
          </p:nvPr>
        </p:nvSpPr>
        <p:spPr>
          <a:xfrm>
            <a:off x="1160238" y="1476104"/>
            <a:ext cx="10178322" cy="3593591"/>
          </a:xfrm>
        </p:spPr>
        <p:txBody>
          <a:bodyPr/>
          <a:lstStyle/>
          <a:p>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There will be sections in this that are easy for you to complete now and there are others that will need to wait until after the summer holidays, for example your SQA results and your final choices.</a:t>
            </a:r>
          </a:p>
          <a:p>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Personal Details section is one that you can complete quite quickly.</a:t>
            </a:r>
          </a:p>
          <a:p>
            <a:endParaRPr lang="en-GB" dirty="0"/>
          </a:p>
        </p:txBody>
      </p:sp>
    </p:spTree>
    <p:extLst>
      <p:ext uri="{BB962C8B-B14F-4D97-AF65-F5344CB8AC3E}">
        <p14:creationId xmlns:p14="http://schemas.microsoft.com/office/powerpoint/2010/main" val="3173827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6047" y="384388"/>
            <a:ext cx="10602959" cy="1260345"/>
          </a:xfrm>
          <a:prstGeom prst="rect">
            <a:avLst/>
          </a:prstGeom>
        </p:spPr>
        <p:txBody>
          <a:bodyPr wrap="square">
            <a:spAutoFit/>
          </a:bodyPr>
          <a:lstStyle/>
          <a:p>
            <a:pP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In the </a:t>
            </a:r>
            <a:r>
              <a:rPr lang="en-GB" sz="2400" b="1" dirty="0">
                <a:latin typeface="Calibri" panose="020F0502020204030204" pitchFamily="34" charset="0"/>
                <a:ea typeface="Calibri" panose="020F0502020204030204" pitchFamily="34" charset="0"/>
                <a:cs typeface="Times New Roman" panose="02020603050405020304" pitchFamily="18" charset="0"/>
              </a:rPr>
              <a:t>Personal Details</a:t>
            </a:r>
            <a:r>
              <a:rPr lang="en-GB" sz="2400" dirty="0">
                <a:latin typeface="Calibri" panose="020F0502020204030204" pitchFamily="34" charset="0"/>
                <a:ea typeface="Calibri" panose="020F0502020204030204" pitchFamily="34" charset="0"/>
                <a:cs typeface="Times New Roman" panose="02020603050405020304" pitchFamily="18" charset="0"/>
              </a:rPr>
              <a:t> section you will be asked to provide some basic information about yourself and will also be asked about </a:t>
            </a:r>
            <a:r>
              <a:rPr lang="en-GB" sz="2400" b="1" dirty="0">
                <a:latin typeface="Calibri" panose="020F0502020204030204" pitchFamily="34" charset="0"/>
                <a:ea typeface="Calibri" panose="020F0502020204030204" pitchFamily="34" charset="0"/>
                <a:cs typeface="Times New Roman" panose="02020603050405020304" pitchFamily="18" charset="0"/>
              </a:rPr>
              <a:t>Student Support</a:t>
            </a:r>
            <a:r>
              <a:rPr lang="en-GB" sz="2400" dirty="0">
                <a:latin typeface="Calibri" panose="020F0502020204030204" pitchFamily="34" charset="0"/>
                <a:ea typeface="Calibri" panose="020F0502020204030204" pitchFamily="34" charset="0"/>
                <a:cs typeface="Times New Roman" panose="02020603050405020304" pitchFamily="18" charset="0"/>
              </a:rPr>
              <a:t>, </a:t>
            </a:r>
            <a:r>
              <a:rPr lang="en-GB" sz="2400" b="1" dirty="0">
                <a:latin typeface="Calibri" panose="020F0502020204030204" pitchFamily="34" charset="0"/>
                <a:ea typeface="Calibri" panose="020F0502020204030204" pitchFamily="34" charset="0"/>
                <a:cs typeface="Times New Roman" panose="02020603050405020304" pitchFamily="18" charset="0"/>
              </a:rPr>
              <a:t>Nominated Access</a:t>
            </a:r>
            <a:r>
              <a:rPr lang="en-GB" sz="2400" dirty="0">
                <a:latin typeface="Calibri" panose="020F0502020204030204" pitchFamily="34" charset="0"/>
                <a:ea typeface="Calibri" panose="020F0502020204030204" pitchFamily="34" charset="0"/>
                <a:cs typeface="Times New Roman" panose="02020603050405020304" pitchFamily="18" charset="0"/>
              </a:rPr>
              <a:t> and </a:t>
            </a:r>
            <a:r>
              <a:rPr lang="en-GB" sz="2400" b="1" dirty="0">
                <a:latin typeface="Calibri" panose="020F0502020204030204" pitchFamily="34" charset="0"/>
                <a:ea typeface="Calibri" panose="020F0502020204030204" pitchFamily="34" charset="0"/>
                <a:cs typeface="Times New Roman" panose="02020603050405020304" pitchFamily="18" charset="0"/>
              </a:rPr>
              <a:t>Disability/Special Needs.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p:nvPr/>
        </p:nvPicPr>
        <p:blipFill rotWithShape="1">
          <a:blip r:embed="rId2">
            <a:extLst>
              <a:ext uri="{28A0092B-C50C-407E-A947-70E740481C1C}">
                <a14:useLocalDpi xmlns:a14="http://schemas.microsoft.com/office/drawing/2010/main" val="0"/>
              </a:ext>
            </a:extLst>
          </a:blip>
          <a:srcRect l="20489" t="23390" r="19348" b="48870"/>
          <a:stretch/>
        </p:blipFill>
        <p:spPr bwMode="auto">
          <a:xfrm>
            <a:off x="1245325" y="1767480"/>
            <a:ext cx="4718685" cy="1223010"/>
          </a:xfrm>
          <a:prstGeom prst="rect">
            <a:avLst/>
          </a:prstGeom>
          <a:ln>
            <a:solidFill>
              <a:schemeClr val="tx1"/>
            </a:solidFill>
          </a:ln>
          <a:extLst>
            <a:ext uri="{53640926-AAD7-44D8-BBD7-CCE9431645EC}">
              <a14:shadowObscured xmlns:a14="http://schemas.microsoft.com/office/drawing/2010/main"/>
            </a:ext>
          </a:extLst>
        </p:spPr>
      </p:pic>
      <p:pic>
        <p:nvPicPr>
          <p:cNvPr id="4" name="Picture 3"/>
          <p:cNvPicPr/>
          <p:nvPr/>
        </p:nvPicPr>
        <p:blipFill rotWithShape="1">
          <a:blip r:embed="rId3">
            <a:extLst>
              <a:ext uri="{28A0092B-C50C-407E-A947-70E740481C1C}">
                <a14:useLocalDpi xmlns:a14="http://schemas.microsoft.com/office/drawing/2010/main" val="0"/>
              </a:ext>
            </a:extLst>
          </a:blip>
          <a:srcRect l="21712" t="14961" r="19407" b="51684"/>
          <a:stretch/>
        </p:blipFill>
        <p:spPr bwMode="auto">
          <a:xfrm>
            <a:off x="1245325" y="3046966"/>
            <a:ext cx="4732020" cy="1358900"/>
          </a:xfrm>
          <a:prstGeom prst="rect">
            <a:avLst/>
          </a:prstGeom>
          <a:ln>
            <a:solidFill>
              <a:schemeClr val="tx1"/>
            </a:solidFill>
          </a:ln>
          <a:extLst>
            <a:ext uri="{53640926-AAD7-44D8-BBD7-CCE9431645EC}">
              <a14:shadowObscured xmlns:a14="http://schemas.microsoft.com/office/drawing/2010/main"/>
            </a:ext>
          </a:extLst>
        </p:spPr>
      </p:pic>
      <p:pic>
        <p:nvPicPr>
          <p:cNvPr id="5" name="Picture 4"/>
          <p:cNvPicPr/>
          <p:nvPr/>
        </p:nvPicPr>
        <p:blipFill rotWithShape="1">
          <a:blip r:embed="rId4">
            <a:extLst>
              <a:ext uri="{28A0092B-C50C-407E-A947-70E740481C1C}">
                <a14:useLocalDpi xmlns:a14="http://schemas.microsoft.com/office/drawing/2010/main" val="0"/>
              </a:ext>
            </a:extLst>
          </a:blip>
          <a:srcRect l="21138" t="21090" r="18254" b="11413"/>
          <a:stretch/>
        </p:blipFill>
        <p:spPr bwMode="auto">
          <a:xfrm>
            <a:off x="1245326" y="4462343"/>
            <a:ext cx="4732020" cy="2218228"/>
          </a:xfrm>
          <a:prstGeom prst="rect">
            <a:avLst/>
          </a:prstGeom>
          <a:ln>
            <a:solidFill>
              <a:schemeClr val="tx1"/>
            </a:solidFill>
          </a:ln>
          <a:extLst>
            <a:ext uri="{53640926-AAD7-44D8-BBD7-CCE9431645EC}">
              <a14:shadowObscured xmlns:a14="http://schemas.microsoft.com/office/drawing/2010/main"/>
            </a:ext>
          </a:extLst>
        </p:spPr>
      </p:pic>
      <p:sp>
        <p:nvSpPr>
          <p:cNvPr id="6" name="Rectangle 5"/>
          <p:cNvSpPr/>
          <p:nvPr/>
        </p:nvSpPr>
        <p:spPr>
          <a:xfrm>
            <a:off x="6191794" y="1817167"/>
            <a:ext cx="5447212" cy="1123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For most applicants, this is what you should choose. Information about funding eligibility can be found at: </a:t>
            </a:r>
            <a:r>
              <a:rPr lang="en-GB" u="sng" dirty="0">
                <a:solidFill>
                  <a:schemeClr val="tx1"/>
                </a:solidFill>
                <a:latin typeface="Calibri" panose="020F0502020204030204" pitchFamily="34" charset="0"/>
                <a:ea typeface="Calibri" panose="020F0502020204030204" pitchFamily="34" charset="0"/>
                <a:cs typeface="Times New Roman" panose="02020603050405020304" pitchFamily="18" charset="0"/>
                <a:hlinkClick r:id="rId5"/>
              </a:rPr>
              <a:t>https://www.saas.gov.uk/full-time</a:t>
            </a:r>
            <a:endParaRPr lang="en-GB" sz="16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n-GB" dirty="0"/>
          </a:p>
        </p:txBody>
      </p:sp>
      <p:sp>
        <p:nvSpPr>
          <p:cNvPr id="7" name="Rectangle 6"/>
          <p:cNvSpPr/>
          <p:nvPr/>
        </p:nvSpPr>
        <p:spPr>
          <a:xfrm>
            <a:off x="6191794" y="3164598"/>
            <a:ext cx="5447212" cy="1146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UCAS and your chosen universities will not discuss your application with anyone other than you unless you provide the name of a person you are happy for them to speak with on your behalf. </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6191794" y="4556236"/>
            <a:ext cx="5447212" cy="20304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sz="2000" dirty="0">
                <a:solidFill>
                  <a:schemeClr val="tx1"/>
                </a:solidFill>
                <a:latin typeface="Calibri" panose="020F0502020204030204" pitchFamily="34" charset="0"/>
                <a:ea typeface="Calibri" panose="020F0502020204030204" pitchFamily="34" charset="0"/>
                <a:cs typeface="Times New Roman" panose="02020603050405020304" pitchFamily="18" charset="0"/>
              </a:rPr>
              <a:t>Telling a course provider about this early means they will try to make the arrangements or adjustments to help you succeed.</a:t>
            </a:r>
            <a:endPar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information you provide here will not negatively impact your application.</a:t>
            </a:r>
            <a:endParaRPr lang="en-GB"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3611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2607" y="2651760"/>
            <a:ext cx="5484948" cy="3888436"/>
          </a:xfrm>
          <a:prstGeom prst="rect">
            <a:avLst/>
          </a:prstGeom>
        </p:spPr>
      </p:pic>
      <p:sp>
        <p:nvSpPr>
          <p:cNvPr id="3" name="Title 2"/>
          <p:cNvSpPr>
            <a:spLocks noGrp="1"/>
          </p:cNvSpPr>
          <p:nvPr>
            <p:ph type="title"/>
          </p:nvPr>
        </p:nvSpPr>
        <p:spPr/>
        <p:txBody>
          <a:bodyPr/>
          <a:lstStyle/>
          <a:p>
            <a:r>
              <a:rPr lang="en-GB" dirty="0"/>
              <a:t>Adding your choices</a:t>
            </a:r>
          </a:p>
        </p:txBody>
      </p:sp>
      <p:sp>
        <p:nvSpPr>
          <p:cNvPr id="5" name="Content Placeholder 4"/>
          <p:cNvSpPr>
            <a:spLocks noGrp="1"/>
          </p:cNvSpPr>
          <p:nvPr>
            <p:ph idx="1"/>
          </p:nvPr>
        </p:nvSpPr>
        <p:spPr>
          <a:xfrm>
            <a:off x="1251678" y="1449978"/>
            <a:ext cx="10178322" cy="2403565"/>
          </a:xfrm>
        </p:spPr>
        <p:txBody>
          <a:bodyPr/>
          <a:lstStyle/>
          <a:p>
            <a:pPr marL="0" indent="0">
              <a:buNone/>
            </a:pPr>
            <a:r>
              <a:rPr lang="en-GB" dirty="0">
                <a:solidFill>
                  <a:schemeClr val="tx1"/>
                </a:solidFill>
                <a:latin typeface="Calibri" panose="020F0502020204030204" pitchFamily="34" charset="0"/>
                <a:cs typeface="Calibri" panose="020F0502020204030204" pitchFamily="34" charset="0"/>
              </a:rPr>
              <a:t>When you have decided on your choices you can complete this part of your application.</a:t>
            </a:r>
          </a:p>
          <a:p>
            <a:pPr marL="0" indent="0">
              <a:buNone/>
            </a:pPr>
            <a:r>
              <a:rPr lang="en-GB" dirty="0">
                <a:solidFill>
                  <a:schemeClr val="tx1"/>
                </a:solidFill>
                <a:latin typeface="Calibri" panose="020F0502020204030204" pitchFamily="34" charset="0"/>
                <a:cs typeface="Calibri" panose="020F0502020204030204" pitchFamily="34" charset="0"/>
              </a:rPr>
              <a:t>It is quite straightforward to add the information but you might take quite a bit of time before you are ready to make a final decision.</a:t>
            </a:r>
          </a:p>
          <a:p>
            <a:pPr marL="0" indent="0">
              <a:buNone/>
            </a:pPr>
            <a:r>
              <a:rPr lang="en-GB" dirty="0">
                <a:solidFill>
                  <a:schemeClr val="tx1"/>
                </a:solidFill>
                <a:latin typeface="Calibri" panose="020F0502020204030204" pitchFamily="34" charset="0"/>
                <a:cs typeface="Calibri" panose="020F0502020204030204" pitchFamily="34" charset="0"/>
              </a:rPr>
              <a:t>To introduce this section you can watch this                                                                                                    short video: </a:t>
            </a:r>
            <a:r>
              <a:rPr lang="en-GB" dirty="0">
                <a:solidFill>
                  <a:schemeClr val="tx1"/>
                </a:solidFill>
                <a:latin typeface="Calibri" panose="020F0502020204030204" pitchFamily="34" charset="0"/>
                <a:cs typeface="Calibri" panose="020F0502020204030204" pitchFamily="34" charset="0"/>
                <a:hlinkClick r:id="rId3"/>
              </a:rPr>
              <a:t>Filling in your choices</a:t>
            </a:r>
            <a:endParaRPr lang="en-GB" dirty="0">
              <a:solidFill>
                <a:schemeClr val="tx1"/>
              </a:solidFill>
              <a:latin typeface="Calibri" panose="020F0502020204030204" pitchFamily="34" charset="0"/>
              <a:cs typeface="Calibri" panose="020F0502020204030204" pitchFamily="34" charset="0"/>
            </a:endParaRPr>
          </a:p>
          <a:p>
            <a:pPr marL="0" indent="0">
              <a:buNone/>
            </a:pPr>
            <a:r>
              <a:rPr lang="en-GB" dirty="0">
                <a:solidFill>
                  <a:schemeClr val="tx1"/>
                </a:solidFill>
                <a:latin typeface="Calibri" panose="020F0502020204030204" pitchFamily="34" charset="0"/>
                <a:cs typeface="Calibri" panose="020F0502020204030204" pitchFamily="34" charset="0"/>
              </a:rPr>
              <a:t> </a:t>
            </a:r>
          </a:p>
          <a:p>
            <a:pPr marL="0" indent="0">
              <a:buNone/>
            </a:pPr>
            <a:endParaRPr lang="en-GB" dirty="0">
              <a:solidFill>
                <a:schemeClr val="tx1"/>
              </a:solidFill>
              <a:latin typeface="Calibri" panose="020F0502020204030204" pitchFamily="34" charset="0"/>
              <a:cs typeface="Calibri" panose="020F0502020204030204" pitchFamily="34" charset="0"/>
            </a:endParaRPr>
          </a:p>
          <a:p>
            <a:endParaRPr lang="en-GB" dirty="0"/>
          </a:p>
        </p:txBody>
      </p:sp>
    </p:spTree>
    <p:extLst>
      <p:ext uri="{BB962C8B-B14F-4D97-AF65-F5344CB8AC3E}">
        <p14:creationId xmlns:p14="http://schemas.microsoft.com/office/powerpoint/2010/main" val="3813432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choices</a:t>
            </a:r>
          </a:p>
        </p:txBody>
      </p:sp>
      <p:sp>
        <p:nvSpPr>
          <p:cNvPr id="3" name="Content Placeholder 2"/>
          <p:cNvSpPr>
            <a:spLocks noGrp="1"/>
          </p:cNvSpPr>
          <p:nvPr>
            <p:ph idx="1"/>
          </p:nvPr>
        </p:nvSpPr>
        <p:spPr>
          <a:xfrm>
            <a:off x="1251678" y="1406217"/>
            <a:ext cx="3921213" cy="5229714"/>
          </a:xfrm>
        </p:spPr>
        <p:txBody>
          <a:bodyPr>
            <a:normAutofit fontScale="92500" lnSpcReduction="20000"/>
          </a:bodyPr>
          <a:lstStyle/>
          <a:p>
            <a:r>
              <a:rPr lang="en-GB" dirty="0">
                <a:solidFill>
                  <a:schemeClr val="tx1"/>
                </a:solidFill>
                <a:latin typeface="Calibri" panose="020F0502020204030204" pitchFamily="34" charset="0"/>
                <a:cs typeface="Calibri" panose="020F0502020204030204" pitchFamily="34" charset="0"/>
              </a:rPr>
              <a:t>You can choose up to 5 courses to apply to.</a:t>
            </a:r>
          </a:p>
          <a:p>
            <a:r>
              <a:rPr lang="en-GB" dirty="0">
                <a:solidFill>
                  <a:schemeClr val="tx1"/>
                </a:solidFill>
                <a:latin typeface="Calibri" panose="020F0502020204030204" pitchFamily="34" charset="0"/>
                <a:cs typeface="Calibri" panose="020F0502020204030204" pitchFamily="34" charset="0"/>
              </a:rPr>
              <a:t>After you select ‘add a choice’ you will be taken to a page which looks like this.</a:t>
            </a:r>
          </a:p>
          <a:p>
            <a:r>
              <a:rPr lang="en-GB" dirty="0">
                <a:solidFill>
                  <a:schemeClr val="tx1"/>
                </a:solidFill>
                <a:latin typeface="Calibri" panose="020F0502020204030204" pitchFamily="34" charset="0"/>
                <a:cs typeface="Calibri" panose="020F0502020204030204" pitchFamily="34" charset="0"/>
              </a:rPr>
              <a:t>UCAS asks if you plan on living at home while studying so the university can be informed of your plans – this allows universities to share relevant information with you.</a:t>
            </a:r>
          </a:p>
          <a:p>
            <a:r>
              <a:rPr lang="en-GB" dirty="0">
                <a:solidFill>
                  <a:schemeClr val="tx1"/>
                </a:solidFill>
                <a:latin typeface="Calibri" panose="020F0502020204030204" pitchFamily="34" charset="0"/>
                <a:cs typeface="Calibri" panose="020F0502020204030204" pitchFamily="34" charset="0"/>
              </a:rPr>
              <a:t>Remember to make sure your course code on UCAS matches the university course code on their course information page, look at the next slide for an example of this.</a:t>
            </a:r>
          </a:p>
          <a:p>
            <a:endParaRPr lang="en-GB" dirty="0">
              <a:latin typeface="Calibri" panose="020F0502020204030204" pitchFamily="34" charset="0"/>
              <a:cs typeface="Calibri" panose="020F0502020204030204" pitchFamily="34" charset="0"/>
            </a:endParaRPr>
          </a:p>
          <a:p>
            <a:pPr marL="0" indent="0">
              <a:buNone/>
            </a:pPr>
            <a:endParaRPr lang="en-GB"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rotWithShape="1">
          <a:blip r:embed="rId2"/>
          <a:srcRect l="437" t="10661" r="40128" b="11696"/>
          <a:stretch/>
        </p:blipFill>
        <p:spPr>
          <a:xfrm>
            <a:off x="5364457" y="749808"/>
            <a:ext cx="6431302" cy="4723530"/>
          </a:xfrm>
          <a:prstGeom prst="rect">
            <a:avLst/>
          </a:prstGeom>
        </p:spPr>
      </p:pic>
    </p:spTree>
    <p:extLst>
      <p:ext uri="{BB962C8B-B14F-4D97-AF65-F5344CB8AC3E}">
        <p14:creationId xmlns:p14="http://schemas.microsoft.com/office/powerpoint/2010/main" val="2966025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94695" y="4386127"/>
            <a:ext cx="7515225" cy="2524125"/>
          </a:xfrm>
          <a:prstGeom prst="rect">
            <a:avLst/>
          </a:prstGeom>
        </p:spPr>
      </p:pic>
      <p:pic>
        <p:nvPicPr>
          <p:cNvPr id="6" name="Picture 5"/>
          <p:cNvPicPr>
            <a:picLocks noChangeAspect="1"/>
          </p:cNvPicPr>
          <p:nvPr/>
        </p:nvPicPr>
        <p:blipFill>
          <a:blip r:embed="rId3"/>
          <a:stretch>
            <a:fillRect/>
          </a:stretch>
        </p:blipFill>
        <p:spPr>
          <a:xfrm>
            <a:off x="5629546" y="203154"/>
            <a:ext cx="6210300" cy="4086225"/>
          </a:xfrm>
          <a:prstGeom prst="rect">
            <a:avLst/>
          </a:prstGeom>
        </p:spPr>
      </p:pic>
      <p:pic>
        <p:nvPicPr>
          <p:cNvPr id="7" name="Picture 6"/>
          <p:cNvPicPr>
            <a:picLocks noChangeAspect="1"/>
          </p:cNvPicPr>
          <p:nvPr/>
        </p:nvPicPr>
        <p:blipFill>
          <a:blip r:embed="rId4"/>
          <a:stretch>
            <a:fillRect/>
          </a:stretch>
        </p:blipFill>
        <p:spPr>
          <a:xfrm>
            <a:off x="828946" y="1096872"/>
            <a:ext cx="4800600" cy="2200275"/>
          </a:xfrm>
          <a:prstGeom prst="rect">
            <a:avLst/>
          </a:prstGeom>
        </p:spPr>
      </p:pic>
      <p:sp>
        <p:nvSpPr>
          <p:cNvPr id="8" name="Oval 7"/>
          <p:cNvSpPr/>
          <p:nvPr/>
        </p:nvSpPr>
        <p:spPr>
          <a:xfrm>
            <a:off x="666206" y="2246266"/>
            <a:ext cx="2129245" cy="6798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7206344" y="1517195"/>
            <a:ext cx="2129245" cy="67981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1972491" y="5146766"/>
            <a:ext cx="2764971" cy="77941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946239" y="90966"/>
            <a:ext cx="4566014" cy="927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latin typeface="Calibri" panose="020F0502020204030204" pitchFamily="34" charset="0"/>
                <a:cs typeface="Calibri" panose="020F0502020204030204" pitchFamily="34" charset="0"/>
              </a:rPr>
              <a:t>In the course code box, select see list and type in the name of the course. Select the course – this then populates the box with the code.</a:t>
            </a:r>
          </a:p>
        </p:txBody>
      </p:sp>
      <p:cxnSp>
        <p:nvCxnSpPr>
          <p:cNvPr id="14" name="Straight Arrow Connector 13"/>
          <p:cNvCxnSpPr/>
          <p:nvPr/>
        </p:nvCxnSpPr>
        <p:spPr>
          <a:xfrm flipH="1">
            <a:off x="2978331" y="1175657"/>
            <a:ext cx="1972492" cy="125403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133703" y="1096872"/>
            <a:ext cx="2072641" cy="66661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273832" y="5184526"/>
            <a:ext cx="4566014" cy="927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alibri" panose="020F0502020204030204" pitchFamily="34" charset="0"/>
                <a:cs typeface="Calibri" panose="020F0502020204030204" pitchFamily="34" charset="0"/>
              </a:rPr>
              <a:t>You should find the UCAS code on the course information page on the university website. </a:t>
            </a:r>
          </a:p>
        </p:txBody>
      </p:sp>
    </p:spTree>
    <p:extLst>
      <p:ext uri="{BB962C8B-B14F-4D97-AF65-F5344CB8AC3E}">
        <p14:creationId xmlns:p14="http://schemas.microsoft.com/office/powerpoint/2010/main" val="734075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8615" y="447699"/>
            <a:ext cx="10178322" cy="1492132"/>
          </a:xfrm>
        </p:spPr>
        <p:txBody>
          <a:bodyPr/>
          <a:lstStyle/>
          <a:p>
            <a:r>
              <a:rPr lang="en-GB" dirty="0"/>
              <a:t>education</a:t>
            </a:r>
          </a:p>
        </p:txBody>
      </p:sp>
      <p:pic>
        <p:nvPicPr>
          <p:cNvPr id="4" name="Content Placeholder 3"/>
          <p:cNvPicPr>
            <a:picLocks noGrp="1" noChangeAspect="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49136" y="3442557"/>
            <a:ext cx="6401990" cy="3594100"/>
          </a:xfrm>
        </p:spPr>
      </p:pic>
      <p:sp>
        <p:nvSpPr>
          <p:cNvPr id="6" name="TextBox 5"/>
          <p:cNvSpPr txBox="1"/>
          <p:nvPr/>
        </p:nvSpPr>
        <p:spPr>
          <a:xfrm>
            <a:off x="1036140" y="1647735"/>
            <a:ext cx="10583271" cy="2677656"/>
          </a:xfrm>
          <a:prstGeom prst="rect">
            <a:avLst/>
          </a:prstGeom>
          <a:noFill/>
        </p:spPr>
        <p:txBody>
          <a:bodyPr wrap="square" rtlCol="0">
            <a:spAutoFit/>
          </a:bodyPr>
          <a:lstStyle/>
          <a:p>
            <a:r>
              <a:rPr lang="en-GB" sz="2800" dirty="0">
                <a:latin typeface="Calibri" panose="020F0502020204030204" pitchFamily="34" charset="0"/>
                <a:cs typeface="Calibri" panose="020F0502020204030204" pitchFamily="34" charset="0"/>
              </a:rPr>
              <a:t>In this section you will tell universities what qualifications you have and what qualifications you are working towards.</a:t>
            </a:r>
          </a:p>
          <a:p>
            <a:endParaRPr lang="en-GB" sz="2800" dirty="0">
              <a:latin typeface="Calibri" panose="020F0502020204030204" pitchFamily="34" charset="0"/>
              <a:ea typeface="Calibri" panose="020F0502020204030204" pitchFamily="34" charset="0"/>
              <a:cs typeface="Times New Roman" panose="02020603050405020304" pitchFamily="18" charset="0"/>
            </a:endParaRPr>
          </a:p>
          <a:p>
            <a:r>
              <a:rPr lang="en-GB" sz="2800" dirty="0">
                <a:latin typeface="Calibri" panose="020F0502020204030204" pitchFamily="34" charset="0"/>
                <a:ea typeface="Calibri" panose="020F0502020204030204" pitchFamily="34" charset="0"/>
                <a:cs typeface="Times New Roman" panose="02020603050405020304" pitchFamily="18" charset="0"/>
              </a:rPr>
              <a:t>Click this video link which outlines how to complete this part of the application -</a:t>
            </a:r>
            <a:r>
              <a:rPr lang="en-GB" sz="2400" dirty="0">
                <a:latin typeface="Calibri" panose="020F0502020204030204" pitchFamily="34" charset="0"/>
                <a:ea typeface="Calibri" panose="020F0502020204030204" pitchFamily="34" charset="0"/>
                <a:cs typeface="Times New Roman" panose="02020603050405020304" pitchFamily="18" charset="0"/>
              </a:rPr>
              <a:t> </a:t>
            </a:r>
            <a:r>
              <a:rPr lang="en-GB" sz="2800" dirty="0">
                <a:hlinkClick r:id="rId3"/>
              </a:rPr>
              <a:t>Completing the education section</a:t>
            </a:r>
            <a:endParaRPr lang="en-GB" sz="2800" dirty="0"/>
          </a:p>
          <a:p>
            <a:pPr algn="ctr"/>
            <a:endParaRPr lang="en-GB"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2247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Education</a:t>
            </a:r>
          </a:p>
        </p:txBody>
      </p:sp>
      <p:sp>
        <p:nvSpPr>
          <p:cNvPr id="5" name="Content Placeholder 4"/>
          <p:cNvSpPr>
            <a:spLocks noGrp="1"/>
          </p:cNvSpPr>
          <p:nvPr>
            <p:ph idx="1"/>
          </p:nvPr>
        </p:nvSpPr>
        <p:spPr>
          <a:xfrm>
            <a:off x="1134112" y="1750424"/>
            <a:ext cx="10178322" cy="3593591"/>
          </a:xfrm>
        </p:spPr>
        <p:txBody>
          <a:bodyPr/>
          <a:lstStyle/>
          <a:p>
            <a:pPr marL="0" indent="0">
              <a:buNone/>
            </a:pPr>
            <a:r>
              <a:rPr lang="en-GB" dirty="0">
                <a:solidFill>
                  <a:schemeClr val="tx1"/>
                </a:solidFill>
                <a:latin typeface="Calibri" panose="020F0502020204030204" pitchFamily="34" charset="0"/>
                <a:cs typeface="Calibri" panose="020F0502020204030204" pitchFamily="34" charset="0"/>
              </a:rPr>
              <a:t>Don’t forget to add in qualifications you have gained or are working towards from other centres. </a:t>
            </a:r>
          </a:p>
        </p:txBody>
      </p:sp>
      <p:pic>
        <p:nvPicPr>
          <p:cNvPr id="4" name="Picture 3"/>
          <p:cNvPicPr>
            <a:picLocks noChangeAspect="1"/>
          </p:cNvPicPr>
          <p:nvPr/>
        </p:nvPicPr>
        <p:blipFill>
          <a:blip r:embed="rId2"/>
          <a:stretch>
            <a:fillRect/>
          </a:stretch>
        </p:blipFill>
        <p:spPr>
          <a:xfrm>
            <a:off x="4796926" y="2250213"/>
            <a:ext cx="6334125" cy="3324225"/>
          </a:xfrm>
          <a:prstGeom prst="rect">
            <a:avLst/>
          </a:prstGeom>
          <a:ln w="57150">
            <a:solidFill>
              <a:schemeClr val="tx1"/>
            </a:solidFill>
          </a:ln>
        </p:spPr>
      </p:pic>
      <p:sp>
        <p:nvSpPr>
          <p:cNvPr id="3" name="Rectangle 2"/>
          <p:cNvSpPr/>
          <p:nvPr/>
        </p:nvSpPr>
        <p:spPr>
          <a:xfrm>
            <a:off x="1251678" y="2250213"/>
            <a:ext cx="3111316" cy="3324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Calibri" panose="020F0502020204030204" pitchFamily="34" charset="0"/>
                <a:cs typeface="Calibri" panose="020F0502020204030204" pitchFamily="34" charset="0"/>
              </a:rPr>
              <a:t>Once you have added your school/college/centre you can add qualifications under the relevant establishment.</a:t>
            </a:r>
          </a:p>
        </p:txBody>
      </p:sp>
    </p:spTree>
    <p:extLst>
      <p:ext uri="{BB962C8B-B14F-4D97-AF65-F5344CB8AC3E}">
        <p14:creationId xmlns:p14="http://schemas.microsoft.com/office/powerpoint/2010/main" val="3390559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Adding qualifications</a:t>
            </a:r>
          </a:p>
        </p:txBody>
      </p:sp>
      <p:sp>
        <p:nvSpPr>
          <p:cNvPr id="3" name="Content Placeholder 2"/>
          <p:cNvSpPr>
            <a:spLocks noGrp="1"/>
          </p:cNvSpPr>
          <p:nvPr>
            <p:ph idx="1"/>
          </p:nvPr>
        </p:nvSpPr>
        <p:spPr>
          <a:xfrm>
            <a:off x="6340839" y="1867981"/>
            <a:ext cx="5494110" cy="4598133"/>
          </a:xfrm>
        </p:spPr>
        <p:txBody>
          <a:bodyPr>
            <a:normAutofit fontScale="92500" lnSpcReduction="10000"/>
          </a:bodyPr>
          <a:lstStyle/>
          <a:p>
            <a:r>
              <a:rPr lang="en-GB" dirty="0">
                <a:solidFill>
                  <a:schemeClr val="tx1"/>
                </a:solidFill>
                <a:latin typeface="Calibri" panose="020F0502020204030204" pitchFamily="34" charset="0"/>
                <a:cs typeface="Calibri" panose="020F0502020204030204" pitchFamily="34" charset="0"/>
              </a:rPr>
              <a:t>When you click ‘add qualification’ you can search for your qualification or look through the </a:t>
            </a:r>
            <a:r>
              <a:rPr lang="en-GB" b="1" dirty="0">
                <a:solidFill>
                  <a:schemeClr val="tx1"/>
                </a:solidFill>
                <a:latin typeface="Calibri" panose="020F0502020204030204" pitchFamily="34" charset="0"/>
                <a:cs typeface="Calibri" panose="020F0502020204030204" pitchFamily="34" charset="0"/>
              </a:rPr>
              <a:t>Popular Qualifications </a:t>
            </a:r>
            <a:r>
              <a:rPr lang="en-GB" dirty="0">
                <a:solidFill>
                  <a:schemeClr val="tx1"/>
                </a:solidFill>
                <a:latin typeface="Calibri" panose="020F0502020204030204" pitchFamily="34" charset="0"/>
                <a:cs typeface="Calibri" panose="020F0502020204030204" pitchFamily="34" charset="0"/>
              </a:rPr>
              <a:t>which have been short listed for you. </a:t>
            </a:r>
          </a:p>
          <a:p>
            <a:r>
              <a:rPr lang="en-GB" dirty="0">
                <a:solidFill>
                  <a:schemeClr val="tx1"/>
                </a:solidFill>
                <a:latin typeface="Calibri" panose="020F0502020204030204" pitchFamily="34" charset="0"/>
                <a:cs typeface="Calibri" panose="020F0502020204030204" pitchFamily="34" charset="0"/>
              </a:rPr>
              <a:t>When you select the relevant qualification it will take you to a drop down list of courses or, depending on the type of qualification, will give you space to manually type in the name of the course.</a:t>
            </a:r>
          </a:p>
          <a:p>
            <a:r>
              <a:rPr lang="en-GB" dirty="0">
                <a:solidFill>
                  <a:schemeClr val="tx1"/>
                </a:solidFill>
                <a:latin typeface="Calibri" panose="020F0502020204030204" pitchFamily="34" charset="0"/>
                <a:cs typeface="Calibri" panose="020F0502020204030204" pitchFamily="34" charset="0"/>
              </a:rPr>
              <a:t>You do not need to add in individual modules or units unless that is all you have.</a:t>
            </a:r>
          </a:p>
          <a:p>
            <a:r>
              <a:rPr lang="en-GB" dirty="0">
                <a:solidFill>
                  <a:schemeClr val="tx1"/>
                </a:solidFill>
                <a:latin typeface="Calibri" panose="020F0502020204030204" pitchFamily="34" charset="0"/>
                <a:cs typeface="Calibri" panose="020F0502020204030204" pitchFamily="34" charset="0"/>
              </a:rPr>
              <a:t>Keep your SQA certificate handy when completing this as this will show all SQA qualifications you have.</a:t>
            </a:r>
          </a:p>
          <a:p>
            <a:r>
              <a:rPr lang="en-GB" dirty="0">
                <a:solidFill>
                  <a:schemeClr val="tx1"/>
                </a:solidFill>
                <a:latin typeface="Calibri" panose="020F0502020204030204" pitchFamily="34" charset="0"/>
                <a:cs typeface="Calibri" panose="020F0502020204030204" pitchFamily="34" charset="0"/>
              </a:rPr>
              <a:t>For subjects you do not have grades for yet (qualifications from this year) choose Pending.</a:t>
            </a:r>
          </a:p>
          <a:p>
            <a:endParaRPr lang="en-GB" dirty="0">
              <a:solidFill>
                <a:schemeClr val="tx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1035415" y="1874516"/>
            <a:ext cx="4908186" cy="4005075"/>
          </a:xfrm>
          <a:prstGeom prst="rect">
            <a:avLst/>
          </a:prstGeom>
          <a:ln w="57150">
            <a:solidFill>
              <a:schemeClr val="tx1"/>
            </a:solidFill>
          </a:ln>
        </p:spPr>
      </p:pic>
      <p:sp>
        <p:nvSpPr>
          <p:cNvPr id="5" name="TextBox 4"/>
          <p:cNvSpPr txBox="1"/>
          <p:nvPr/>
        </p:nvSpPr>
        <p:spPr>
          <a:xfrm>
            <a:off x="1035415" y="6100354"/>
            <a:ext cx="4908186" cy="365760"/>
          </a:xfrm>
          <a:prstGeom prst="rect">
            <a:avLst/>
          </a:prstGeom>
          <a:noFill/>
        </p:spPr>
        <p:txBody>
          <a:bodyPr wrap="square" rtlCol="0">
            <a:spAutoFit/>
          </a:bodyPr>
          <a:lstStyle/>
          <a:p>
            <a:r>
              <a:rPr lang="en-GB" dirty="0"/>
              <a:t>You can either put May or August </a:t>
            </a:r>
          </a:p>
        </p:txBody>
      </p:sp>
    </p:spTree>
    <p:extLst>
      <p:ext uri="{BB962C8B-B14F-4D97-AF65-F5344CB8AC3E}">
        <p14:creationId xmlns:p14="http://schemas.microsoft.com/office/powerpoint/2010/main" val="4186849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Course codes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79307179"/>
              </p:ext>
            </p:extLst>
          </p:nvPr>
        </p:nvGraphicFramePr>
        <p:xfrm>
          <a:off x="6340839" y="136535"/>
          <a:ext cx="4723959" cy="6682276"/>
        </p:xfrm>
        <a:graphic>
          <a:graphicData uri="http://schemas.openxmlformats.org/drawingml/2006/table">
            <a:tbl>
              <a:tblPr firstRow="1" firstCol="1" bandRow="1">
                <a:tableStyleId>{5C22544A-7EE6-4342-B048-85BDC9FD1C3A}</a:tableStyleId>
              </a:tblPr>
              <a:tblGrid>
                <a:gridCol w="649714">
                  <a:extLst>
                    <a:ext uri="{9D8B030D-6E8A-4147-A177-3AD203B41FA5}">
                      <a16:colId xmlns:a16="http://schemas.microsoft.com/office/drawing/2014/main" val="1762490293"/>
                    </a:ext>
                  </a:extLst>
                </a:gridCol>
                <a:gridCol w="649714">
                  <a:extLst>
                    <a:ext uri="{9D8B030D-6E8A-4147-A177-3AD203B41FA5}">
                      <a16:colId xmlns:a16="http://schemas.microsoft.com/office/drawing/2014/main" val="4015846378"/>
                    </a:ext>
                  </a:extLst>
                </a:gridCol>
                <a:gridCol w="3424531">
                  <a:extLst>
                    <a:ext uri="{9D8B030D-6E8A-4147-A177-3AD203B41FA5}">
                      <a16:colId xmlns:a16="http://schemas.microsoft.com/office/drawing/2014/main" val="2150914656"/>
                    </a:ext>
                  </a:extLst>
                </a:gridCol>
              </a:tblGrid>
              <a:tr h="281476">
                <a:tc>
                  <a:txBody>
                    <a:bodyPr/>
                    <a:lstStyle/>
                    <a:p>
                      <a:pPr algn="ctr">
                        <a:spcAft>
                          <a:spcPts val="0"/>
                        </a:spcAft>
                      </a:pPr>
                      <a:r>
                        <a:rPr lang="en-GB" sz="1400" dirty="0">
                          <a:solidFill>
                            <a:schemeClr val="tx1"/>
                          </a:solidFill>
                          <a:effectLst/>
                        </a:rPr>
                        <a:t>Code</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solidFill>
                            <a:schemeClr val="tx1"/>
                          </a:solidFill>
                          <a:effectLst/>
                        </a:rPr>
                        <a:t>Level</a:t>
                      </a:r>
                      <a:endParaRPr lang="en-GB" sz="140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solidFill>
                            <a:schemeClr val="tx1"/>
                          </a:solidFill>
                          <a:effectLst/>
                        </a:rPr>
                        <a:t>Course Name</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987652077"/>
                  </a:ext>
                </a:extLst>
              </a:tr>
              <a:tr h="176981">
                <a:tc>
                  <a:txBody>
                    <a:bodyPr/>
                    <a:lstStyle/>
                    <a:p>
                      <a:pPr algn="ctr">
                        <a:spcAft>
                          <a:spcPts val="0"/>
                        </a:spcAft>
                      </a:pPr>
                      <a:r>
                        <a:rPr lang="en-GB" sz="1400" dirty="0">
                          <a:solidFill>
                            <a:schemeClr val="tx1"/>
                          </a:solidFill>
                          <a:effectLst/>
                        </a:rPr>
                        <a:t>C806</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ADVH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Art &amp; Design (Design)</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2287897035"/>
                  </a:ext>
                </a:extLst>
              </a:tr>
              <a:tr h="176981">
                <a:tc>
                  <a:txBody>
                    <a:bodyPr/>
                    <a:lstStyle/>
                    <a:p>
                      <a:pPr algn="ctr">
                        <a:spcAft>
                          <a:spcPts val="0"/>
                        </a:spcAft>
                      </a:pPr>
                      <a:r>
                        <a:rPr lang="en-GB" sz="1400" dirty="0">
                          <a:solidFill>
                            <a:schemeClr val="tx1"/>
                          </a:solidFill>
                          <a:effectLst/>
                        </a:rPr>
                        <a:t>C805</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ADVH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Art &amp; Design (Expressive)</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3908774026"/>
                  </a:ext>
                </a:extLst>
              </a:tr>
              <a:tr h="176981">
                <a:tc>
                  <a:txBody>
                    <a:bodyPr/>
                    <a:lstStyle/>
                    <a:p>
                      <a:pPr algn="ctr">
                        <a:spcAft>
                          <a:spcPts val="0"/>
                        </a:spcAft>
                      </a:pPr>
                      <a:r>
                        <a:rPr lang="en-GB" sz="1400" dirty="0">
                          <a:solidFill>
                            <a:schemeClr val="tx1"/>
                          </a:solidFill>
                          <a:effectLst/>
                        </a:rPr>
                        <a:t>C807</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ADVH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Biology</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3815475816"/>
                  </a:ext>
                </a:extLst>
              </a:tr>
              <a:tr h="176981">
                <a:tc>
                  <a:txBody>
                    <a:bodyPr/>
                    <a:lstStyle/>
                    <a:p>
                      <a:pPr algn="ctr">
                        <a:spcAft>
                          <a:spcPts val="0"/>
                        </a:spcAft>
                      </a:pPr>
                      <a:r>
                        <a:rPr lang="en-GB" sz="1400" dirty="0">
                          <a:solidFill>
                            <a:schemeClr val="tx1"/>
                          </a:solidFill>
                          <a:effectLst/>
                        </a:rPr>
                        <a:t>C813</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ADVH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Chemistry</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1579978094"/>
                  </a:ext>
                </a:extLst>
              </a:tr>
              <a:tr h="176981">
                <a:tc>
                  <a:txBody>
                    <a:bodyPr/>
                    <a:lstStyle/>
                    <a:p>
                      <a:pPr algn="ctr">
                        <a:spcAft>
                          <a:spcPts val="0"/>
                        </a:spcAft>
                      </a:pPr>
                      <a:r>
                        <a:rPr lang="en-GB" sz="1400" dirty="0">
                          <a:solidFill>
                            <a:schemeClr val="tx1"/>
                          </a:solidFill>
                          <a:effectLst/>
                        </a:rPr>
                        <a:t>C824</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ADVH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English</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1086084021"/>
                  </a:ext>
                </a:extLst>
              </a:tr>
              <a:tr h="176981">
                <a:tc>
                  <a:txBody>
                    <a:bodyPr/>
                    <a:lstStyle/>
                    <a:p>
                      <a:pPr algn="ctr">
                        <a:spcAft>
                          <a:spcPts val="0"/>
                        </a:spcAft>
                      </a:pPr>
                      <a:r>
                        <a:rPr lang="en-GB" sz="1400" dirty="0">
                          <a:solidFill>
                            <a:schemeClr val="tx1"/>
                          </a:solidFill>
                          <a:effectLst/>
                        </a:rPr>
                        <a:t>C830</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ADVH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French</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3333192176"/>
                  </a:ext>
                </a:extLst>
              </a:tr>
              <a:tr h="176981">
                <a:tc>
                  <a:txBody>
                    <a:bodyPr/>
                    <a:lstStyle/>
                    <a:p>
                      <a:pPr algn="ctr">
                        <a:spcAft>
                          <a:spcPts val="0"/>
                        </a:spcAft>
                      </a:pPr>
                      <a:r>
                        <a:rPr lang="en-GB" sz="1400" dirty="0">
                          <a:solidFill>
                            <a:schemeClr val="tx1"/>
                          </a:solidFill>
                          <a:effectLst/>
                        </a:rPr>
                        <a:t>C847</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dirty="0">
                          <a:effectLst/>
                        </a:rPr>
                        <a:t>ADVH</a:t>
                      </a:r>
                      <a:endParaRPr lang="en-GB" sz="1400" dirty="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Mathematics</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3323646960"/>
                  </a:ext>
                </a:extLst>
              </a:tr>
              <a:tr h="176981">
                <a:tc>
                  <a:txBody>
                    <a:bodyPr/>
                    <a:lstStyle/>
                    <a:p>
                      <a:pPr algn="ctr">
                        <a:spcAft>
                          <a:spcPts val="0"/>
                        </a:spcAft>
                      </a:pPr>
                      <a:r>
                        <a:rPr lang="en-GB" sz="1400" dirty="0">
                          <a:solidFill>
                            <a:schemeClr val="tx1"/>
                          </a:solidFill>
                          <a:effectLst/>
                        </a:rPr>
                        <a:t>C850</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ADVH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Music</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1783319413"/>
                  </a:ext>
                </a:extLst>
              </a:tr>
              <a:tr h="176981">
                <a:tc>
                  <a:txBody>
                    <a:bodyPr/>
                    <a:lstStyle/>
                    <a:p>
                      <a:pPr algn="ctr">
                        <a:spcAft>
                          <a:spcPts val="0"/>
                        </a:spcAft>
                      </a:pPr>
                      <a:r>
                        <a:rPr lang="en-GB" sz="1400" dirty="0">
                          <a:solidFill>
                            <a:schemeClr val="tx1"/>
                          </a:solidFill>
                          <a:effectLst/>
                        </a:rPr>
                        <a:t>C857</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ADVH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Physics</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2495819963"/>
                  </a:ext>
                </a:extLst>
              </a:tr>
              <a:tr h="176981">
                <a:tc>
                  <a:txBody>
                    <a:bodyPr/>
                    <a:lstStyle/>
                    <a:p>
                      <a:pPr algn="ctr">
                        <a:spcAft>
                          <a:spcPts val="0"/>
                        </a:spcAft>
                      </a:pPr>
                      <a:r>
                        <a:rPr lang="en-GB" sz="1400" dirty="0">
                          <a:solidFill>
                            <a:schemeClr val="tx1"/>
                          </a:solidFill>
                          <a:effectLst/>
                        </a:rPr>
                        <a:t>C801</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Administration &amp; IT</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1962331605"/>
                  </a:ext>
                </a:extLst>
              </a:tr>
              <a:tr h="176981">
                <a:tc>
                  <a:txBody>
                    <a:bodyPr/>
                    <a:lstStyle/>
                    <a:p>
                      <a:pPr algn="ctr">
                        <a:spcAft>
                          <a:spcPts val="0"/>
                        </a:spcAft>
                      </a:pPr>
                      <a:r>
                        <a:rPr lang="en-GB" sz="1400" dirty="0">
                          <a:solidFill>
                            <a:schemeClr val="tx1"/>
                          </a:solidFill>
                          <a:effectLst/>
                        </a:rPr>
                        <a:t>C804</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Art &amp; Design</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2591801393"/>
                  </a:ext>
                </a:extLst>
              </a:tr>
              <a:tr h="176981">
                <a:tc>
                  <a:txBody>
                    <a:bodyPr/>
                    <a:lstStyle/>
                    <a:p>
                      <a:pPr algn="ctr">
                        <a:spcAft>
                          <a:spcPts val="0"/>
                        </a:spcAft>
                      </a:pPr>
                      <a:r>
                        <a:rPr lang="en-GB" sz="1400" dirty="0">
                          <a:solidFill>
                            <a:schemeClr val="tx1"/>
                          </a:solidFill>
                          <a:effectLst/>
                        </a:rPr>
                        <a:t>C807</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dirty="0">
                          <a:effectLst/>
                        </a:rPr>
                        <a:t>HIGH</a:t>
                      </a:r>
                      <a:endParaRPr lang="en-GB" sz="1400" dirty="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Biology</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87476472"/>
                  </a:ext>
                </a:extLst>
              </a:tr>
              <a:tr h="176981">
                <a:tc>
                  <a:txBody>
                    <a:bodyPr/>
                    <a:lstStyle/>
                    <a:p>
                      <a:pPr algn="ctr">
                        <a:spcAft>
                          <a:spcPts val="0"/>
                        </a:spcAft>
                      </a:pPr>
                      <a:r>
                        <a:rPr lang="en-GB" sz="1400" dirty="0">
                          <a:solidFill>
                            <a:schemeClr val="tx1"/>
                          </a:solidFill>
                          <a:effectLst/>
                        </a:rPr>
                        <a:t>C810</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Business Management</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2828295082"/>
                  </a:ext>
                </a:extLst>
              </a:tr>
              <a:tr h="176981">
                <a:tc>
                  <a:txBody>
                    <a:bodyPr/>
                    <a:lstStyle/>
                    <a:p>
                      <a:pPr algn="ctr">
                        <a:spcAft>
                          <a:spcPts val="0"/>
                        </a:spcAft>
                      </a:pPr>
                      <a:r>
                        <a:rPr lang="en-GB" sz="1400" dirty="0">
                          <a:solidFill>
                            <a:schemeClr val="tx1"/>
                          </a:solidFill>
                          <a:effectLst/>
                        </a:rPr>
                        <a:t>C813</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Chemistry</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3060284315"/>
                  </a:ext>
                </a:extLst>
              </a:tr>
              <a:tr h="176981">
                <a:tc>
                  <a:txBody>
                    <a:bodyPr/>
                    <a:lstStyle/>
                    <a:p>
                      <a:pPr algn="ctr">
                        <a:spcAft>
                          <a:spcPts val="0"/>
                        </a:spcAft>
                      </a:pPr>
                      <a:r>
                        <a:rPr lang="en-GB" sz="1400" dirty="0">
                          <a:solidFill>
                            <a:schemeClr val="tx1"/>
                          </a:solidFill>
                          <a:effectLst/>
                        </a:rPr>
                        <a:t>C816</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a:effectLst/>
                        </a:rPr>
                        <a:t>Computing Science</a:t>
                      </a:r>
                      <a:endParaRPr lang="en-GB" sz="140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563490486"/>
                  </a:ext>
                </a:extLst>
              </a:tr>
              <a:tr h="176981">
                <a:tc>
                  <a:txBody>
                    <a:bodyPr/>
                    <a:lstStyle/>
                    <a:p>
                      <a:pPr algn="ctr">
                        <a:spcAft>
                          <a:spcPts val="0"/>
                        </a:spcAft>
                      </a:pPr>
                      <a:r>
                        <a:rPr lang="en-GB" sz="1400" dirty="0">
                          <a:solidFill>
                            <a:schemeClr val="tx1"/>
                          </a:solidFill>
                          <a:effectLst/>
                        </a:rPr>
                        <a:t>C819</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Design &amp; Manufacture</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3832858259"/>
                  </a:ext>
                </a:extLst>
              </a:tr>
              <a:tr h="176981">
                <a:tc>
                  <a:txBody>
                    <a:bodyPr/>
                    <a:lstStyle/>
                    <a:p>
                      <a:pPr algn="ctr">
                        <a:spcAft>
                          <a:spcPts val="0"/>
                        </a:spcAft>
                      </a:pPr>
                      <a:r>
                        <a:rPr lang="en-GB" sz="1400" dirty="0">
                          <a:solidFill>
                            <a:schemeClr val="tx1"/>
                          </a:solidFill>
                          <a:effectLst/>
                        </a:rPr>
                        <a:t>C821</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Drama</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696840779"/>
                  </a:ext>
                </a:extLst>
              </a:tr>
              <a:tr h="176981">
                <a:tc>
                  <a:txBody>
                    <a:bodyPr/>
                    <a:lstStyle/>
                    <a:p>
                      <a:pPr algn="ctr">
                        <a:spcAft>
                          <a:spcPts val="0"/>
                        </a:spcAft>
                      </a:pPr>
                      <a:r>
                        <a:rPr lang="en-GB" sz="1400">
                          <a:solidFill>
                            <a:schemeClr val="tx1"/>
                          </a:solidFill>
                          <a:effectLst/>
                        </a:rPr>
                        <a:t>C824</a:t>
                      </a:r>
                      <a:endParaRPr lang="en-GB" sz="140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English</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3583548621"/>
                  </a:ext>
                </a:extLst>
              </a:tr>
              <a:tr h="176981">
                <a:tc>
                  <a:txBody>
                    <a:bodyPr/>
                    <a:lstStyle/>
                    <a:p>
                      <a:pPr algn="ctr">
                        <a:spcAft>
                          <a:spcPts val="0"/>
                        </a:spcAft>
                      </a:pPr>
                      <a:r>
                        <a:rPr lang="en-GB" sz="1400" dirty="0">
                          <a:solidFill>
                            <a:schemeClr val="tx1"/>
                          </a:solidFill>
                          <a:effectLst/>
                        </a:rPr>
                        <a:t>C830</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French</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3255561436"/>
                  </a:ext>
                </a:extLst>
              </a:tr>
              <a:tr h="176981">
                <a:tc>
                  <a:txBody>
                    <a:bodyPr/>
                    <a:lstStyle/>
                    <a:p>
                      <a:pPr algn="ctr">
                        <a:spcAft>
                          <a:spcPts val="0"/>
                        </a:spcAft>
                      </a:pPr>
                      <a:r>
                        <a:rPr lang="en-GB" sz="1400" dirty="0">
                          <a:solidFill>
                            <a:schemeClr val="tx1"/>
                          </a:solidFill>
                          <a:effectLst/>
                        </a:rPr>
                        <a:t>C833</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Geography</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1007504760"/>
                  </a:ext>
                </a:extLst>
              </a:tr>
              <a:tr h="176981">
                <a:tc>
                  <a:txBody>
                    <a:bodyPr/>
                    <a:lstStyle/>
                    <a:p>
                      <a:pPr algn="ctr">
                        <a:spcAft>
                          <a:spcPts val="0"/>
                        </a:spcAft>
                      </a:pPr>
                      <a:r>
                        <a:rPr lang="en-GB" sz="1400" dirty="0">
                          <a:solidFill>
                            <a:schemeClr val="tx1"/>
                          </a:solidFill>
                          <a:effectLst/>
                        </a:rPr>
                        <a:t>C835</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Graphic Communication</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1703597374"/>
                  </a:ext>
                </a:extLst>
              </a:tr>
              <a:tr h="176981">
                <a:tc>
                  <a:txBody>
                    <a:bodyPr/>
                    <a:lstStyle/>
                    <a:p>
                      <a:pPr algn="ctr">
                        <a:spcAft>
                          <a:spcPts val="0"/>
                        </a:spcAft>
                      </a:pPr>
                      <a:r>
                        <a:rPr lang="en-GB" sz="1400" dirty="0">
                          <a:solidFill>
                            <a:schemeClr val="tx1"/>
                          </a:solidFill>
                          <a:effectLst/>
                        </a:rPr>
                        <a:t>C837</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History</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2052907211"/>
                  </a:ext>
                </a:extLst>
              </a:tr>
              <a:tr h="176981">
                <a:tc>
                  <a:txBody>
                    <a:bodyPr/>
                    <a:lstStyle/>
                    <a:p>
                      <a:pPr algn="ctr">
                        <a:spcAft>
                          <a:spcPts val="0"/>
                        </a:spcAft>
                      </a:pPr>
                      <a:r>
                        <a:rPr lang="en-GB" sz="1400" dirty="0">
                          <a:solidFill>
                            <a:schemeClr val="tx1"/>
                          </a:solidFill>
                          <a:effectLst/>
                        </a:rPr>
                        <a:t>C847</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Mathematics</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2138868747"/>
                  </a:ext>
                </a:extLst>
              </a:tr>
              <a:tr h="176981">
                <a:tc>
                  <a:txBody>
                    <a:bodyPr/>
                    <a:lstStyle/>
                    <a:p>
                      <a:pPr algn="ctr">
                        <a:spcAft>
                          <a:spcPts val="0"/>
                        </a:spcAft>
                      </a:pPr>
                      <a:r>
                        <a:rPr lang="en-GB" sz="1400" dirty="0">
                          <a:solidFill>
                            <a:schemeClr val="tx1"/>
                          </a:solidFill>
                          <a:effectLst/>
                        </a:rPr>
                        <a:t>C849</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Modern Studies</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2944768483"/>
                  </a:ext>
                </a:extLst>
              </a:tr>
              <a:tr h="176981">
                <a:tc>
                  <a:txBody>
                    <a:bodyPr/>
                    <a:lstStyle/>
                    <a:p>
                      <a:pPr algn="ctr">
                        <a:spcAft>
                          <a:spcPts val="0"/>
                        </a:spcAft>
                      </a:pPr>
                      <a:r>
                        <a:rPr lang="en-GB" sz="1400" dirty="0">
                          <a:solidFill>
                            <a:schemeClr val="tx1"/>
                          </a:solidFill>
                          <a:effectLst/>
                        </a:rPr>
                        <a:t>C850</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Music</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369015400"/>
                  </a:ext>
                </a:extLst>
              </a:tr>
              <a:tr h="176981">
                <a:tc>
                  <a:txBody>
                    <a:bodyPr/>
                    <a:lstStyle/>
                    <a:p>
                      <a:pPr algn="ctr">
                        <a:spcAft>
                          <a:spcPts val="0"/>
                        </a:spcAft>
                      </a:pPr>
                      <a:r>
                        <a:rPr lang="en-GB" sz="1400" dirty="0">
                          <a:solidFill>
                            <a:schemeClr val="tx1"/>
                          </a:solidFill>
                          <a:effectLst/>
                        </a:rPr>
                        <a:t>C854</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Philosophy</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2179199032"/>
                  </a:ext>
                </a:extLst>
              </a:tr>
              <a:tr h="176981">
                <a:tc>
                  <a:txBody>
                    <a:bodyPr/>
                    <a:lstStyle/>
                    <a:p>
                      <a:pPr algn="ctr">
                        <a:spcAft>
                          <a:spcPts val="0"/>
                        </a:spcAft>
                      </a:pPr>
                      <a:r>
                        <a:rPr lang="en-GB" sz="1400" dirty="0">
                          <a:solidFill>
                            <a:schemeClr val="tx1"/>
                          </a:solidFill>
                          <a:effectLst/>
                        </a:rPr>
                        <a:t>C855</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Photography</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1835697851"/>
                  </a:ext>
                </a:extLst>
              </a:tr>
              <a:tr h="176981">
                <a:tc>
                  <a:txBody>
                    <a:bodyPr/>
                    <a:lstStyle/>
                    <a:p>
                      <a:pPr algn="ctr">
                        <a:spcAft>
                          <a:spcPts val="0"/>
                        </a:spcAft>
                      </a:pPr>
                      <a:r>
                        <a:rPr lang="en-GB" sz="1400" dirty="0">
                          <a:solidFill>
                            <a:schemeClr val="tx1"/>
                          </a:solidFill>
                          <a:effectLst/>
                        </a:rPr>
                        <a:t>C856</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Physical Education</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3865152909"/>
                  </a:ext>
                </a:extLst>
              </a:tr>
              <a:tr h="176981">
                <a:tc>
                  <a:txBody>
                    <a:bodyPr/>
                    <a:lstStyle/>
                    <a:p>
                      <a:pPr algn="ctr">
                        <a:spcAft>
                          <a:spcPts val="0"/>
                        </a:spcAft>
                      </a:pPr>
                      <a:r>
                        <a:rPr lang="en-GB" sz="1400" dirty="0">
                          <a:solidFill>
                            <a:schemeClr val="tx1"/>
                          </a:solidFill>
                          <a:effectLst/>
                        </a:rPr>
                        <a:t>C857</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Physics</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1401725448"/>
                  </a:ext>
                </a:extLst>
              </a:tr>
              <a:tr h="176981">
                <a:tc>
                  <a:txBody>
                    <a:bodyPr/>
                    <a:lstStyle/>
                    <a:p>
                      <a:pPr algn="ctr">
                        <a:spcAft>
                          <a:spcPts val="0"/>
                        </a:spcAft>
                      </a:pPr>
                      <a:r>
                        <a:rPr lang="en-GB" sz="1400" dirty="0">
                          <a:solidFill>
                            <a:schemeClr val="tx1"/>
                          </a:solidFill>
                          <a:effectLst/>
                        </a:rPr>
                        <a:t>C864</a:t>
                      </a:r>
                      <a:endParaRPr lang="en-GB" sz="1400" dirty="0">
                        <a:solidFill>
                          <a:schemeClr val="tx1"/>
                        </a:solidFill>
                        <a:effectLst/>
                        <a:latin typeface="Calibri" panose="020F0502020204030204" pitchFamily="34" charset="0"/>
                        <a:ea typeface="Calibri" panose="020F0502020204030204" pitchFamily="34" charset="0"/>
                      </a:endParaRPr>
                    </a:p>
                  </a:txBody>
                  <a:tcPr marL="41738" marR="41738" marT="0" marB="0" anchor="b"/>
                </a:tc>
                <a:tc>
                  <a:txBody>
                    <a:bodyPr/>
                    <a:lstStyle/>
                    <a:p>
                      <a:pPr algn="ctr">
                        <a:spcAft>
                          <a:spcPts val="0"/>
                        </a:spcAft>
                      </a:pPr>
                      <a:r>
                        <a:rPr lang="en-GB" sz="1400">
                          <a:effectLst/>
                        </a:rPr>
                        <a:t>HIGH</a:t>
                      </a:r>
                      <a:endParaRPr lang="en-GB" sz="1400">
                        <a:effectLst/>
                        <a:latin typeface="Calibri" panose="020F0502020204030204" pitchFamily="34" charset="0"/>
                        <a:ea typeface="Calibri" panose="020F0502020204030204" pitchFamily="34" charset="0"/>
                      </a:endParaRPr>
                    </a:p>
                  </a:txBody>
                  <a:tcPr marL="41738" marR="41738" marT="0" marB="0" anchor="b"/>
                </a:tc>
                <a:tc>
                  <a:txBody>
                    <a:bodyPr/>
                    <a:lstStyle/>
                    <a:p>
                      <a:pPr>
                        <a:spcAft>
                          <a:spcPts val="0"/>
                        </a:spcAft>
                      </a:pPr>
                      <a:r>
                        <a:rPr lang="en-GB" sz="1400" dirty="0">
                          <a:effectLst/>
                        </a:rPr>
                        <a:t>RMPS</a:t>
                      </a:r>
                      <a:endParaRPr lang="en-GB" sz="1400" dirty="0">
                        <a:effectLst/>
                        <a:latin typeface="Calibri" panose="020F0502020204030204" pitchFamily="34" charset="0"/>
                        <a:ea typeface="Calibri" panose="020F0502020204030204" pitchFamily="34" charset="0"/>
                      </a:endParaRPr>
                    </a:p>
                  </a:txBody>
                  <a:tcPr marL="41738" marR="41738" marT="0" marB="0" anchor="b"/>
                </a:tc>
                <a:extLst>
                  <a:ext uri="{0D108BD9-81ED-4DB2-BD59-A6C34878D82A}">
                    <a16:rowId xmlns:a16="http://schemas.microsoft.com/office/drawing/2014/main" val="2079464684"/>
                  </a:ext>
                </a:extLst>
              </a:tr>
            </a:tbl>
          </a:graphicData>
        </a:graphic>
      </p:graphicFrame>
      <p:sp>
        <p:nvSpPr>
          <p:cNvPr id="5" name="Rectangle 4"/>
          <p:cNvSpPr/>
          <p:nvPr/>
        </p:nvSpPr>
        <p:spPr>
          <a:xfrm>
            <a:off x="2087700" y="2387550"/>
            <a:ext cx="3189693" cy="30074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Here is a list of course codes for the Highers and Advanced Highers sat by pupils at GHS in the last year.</a:t>
            </a:r>
          </a:p>
        </p:txBody>
      </p:sp>
    </p:spTree>
    <p:extLst>
      <p:ext uri="{BB962C8B-B14F-4D97-AF65-F5344CB8AC3E}">
        <p14:creationId xmlns:p14="http://schemas.microsoft.com/office/powerpoint/2010/main" val="413376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5842" y="365760"/>
            <a:ext cx="2351313" cy="60742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tx1"/>
                </a:solidFill>
                <a:latin typeface="Calibri" panose="020F0502020204030204" pitchFamily="34" charset="0"/>
                <a:cs typeface="Calibri" panose="020F0502020204030204" pitchFamily="34" charset="0"/>
              </a:rPr>
              <a:t>In the </a:t>
            </a:r>
            <a:r>
              <a:rPr lang="en-GB" sz="2000" b="1" dirty="0">
                <a:solidFill>
                  <a:schemeClr val="tx1"/>
                </a:solidFill>
                <a:latin typeface="Calibri" panose="020F0502020204030204" pitchFamily="34" charset="0"/>
                <a:cs typeface="Calibri" panose="020F0502020204030204" pitchFamily="34" charset="0"/>
              </a:rPr>
              <a:t>education section </a:t>
            </a:r>
            <a:r>
              <a:rPr lang="en-GB" sz="2000" dirty="0">
                <a:solidFill>
                  <a:schemeClr val="tx1"/>
                </a:solidFill>
                <a:latin typeface="Calibri" panose="020F0502020204030204" pitchFamily="34" charset="0"/>
                <a:cs typeface="Calibri" panose="020F0502020204030204" pitchFamily="34" charset="0"/>
              </a:rPr>
              <a:t>remember to include qualifications such as:</a:t>
            </a:r>
          </a:p>
          <a:p>
            <a:endParaRPr lang="en-GB" sz="2000" dirty="0">
              <a:solidFill>
                <a:schemeClr val="tx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2000" dirty="0">
                <a:solidFill>
                  <a:schemeClr val="tx1"/>
                </a:solidFill>
                <a:latin typeface="Calibri" panose="020F0502020204030204" pitchFamily="34" charset="0"/>
                <a:cs typeface="Calibri" panose="020F0502020204030204" pitchFamily="34" charset="0"/>
              </a:rPr>
              <a:t>Higher Leadership</a:t>
            </a:r>
          </a:p>
          <a:p>
            <a:pPr marL="285750" indent="-285750">
              <a:buFont typeface="Arial" panose="020B0604020202020204" pitchFamily="34" charset="0"/>
              <a:buChar char="•"/>
            </a:pPr>
            <a:r>
              <a:rPr lang="en-GB" sz="2000" dirty="0">
                <a:solidFill>
                  <a:schemeClr val="tx1"/>
                </a:solidFill>
                <a:latin typeface="Calibri" panose="020F0502020204030204" pitchFamily="34" charset="0"/>
                <a:cs typeface="Calibri" panose="020F0502020204030204" pitchFamily="34" charset="0"/>
              </a:rPr>
              <a:t>Sports Leaders</a:t>
            </a:r>
          </a:p>
          <a:p>
            <a:pPr marL="285750" indent="-285750">
              <a:buFont typeface="Arial" panose="020B0604020202020204" pitchFamily="34" charset="0"/>
              <a:buChar char="•"/>
            </a:pPr>
            <a:r>
              <a:rPr lang="en-GB" sz="2000" dirty="0">
                <a:solidFill>
                  <a:schemeClr val="tx1"/>
                </a:solidFill>
                <a:latin typeface="Calibri" panose="020F0502020204030204" pitchFamily="34" charset="0"/>
                <a:cs typeface="Calibri" panose="020F0502020204030204" pitchFamily="34" charset="0"/>
              </a:rPr>
              <a:t>HNC</a:t>
            </a:r>
          </a:p>
          <a:p>
            <a:pPr marL="285750" indent="-285750">
              <a:buFont typeface="Arial" panose="020B0604020202020204" pitchFamily="34" charset="0"/>
              <a:buChar char="•"/>
            </a:pPr>
            <a:r>
              <a:rPr lang="en-GB" sz="2000" dirty="0">
                <a:solidFill>
                  <a:schemeClr val="tx1"/>
                </a:solidFill>
                <a:latin typeface="Calibri" panose="020F0502020204030204" pitchFamily="34" charset="0"/>
                <a:cs typeface="Calibri" panose="020F0502020204030204" pitchFamily="34" charset="0"/>
              </a:rPr>
              <a:t>Foundation Apprenticeship</a:t>
            </a:r>
          </a:p>
          <a:p>
            <a:pPr marL="285750" indent="-285750">
              <a:buFont typeface="Arial" panose="020B0604020202020204" pitchFamily="34" charset="0"/>
              <a:buChar char="•"/>
            </a:pPr>
            <a:r>
              <a:rPr lang="en-GB" sz="2000" dirty="0">
                <a:solidFill>
                  <a:schemeClr val="tx1"/>
                </a:solidFill>
                <a:latin typeface="Calibri" panose="020F0502020204030204" pitchFamily="34" charset="0"/>
                <a:cs typeface="Calibri" panose="020F0502020204030204" pitchFamily="34" charset="0"/>
              </a:rPr>
              <a:t>Skills For Work</a:t>
            </a:r>
          </a:p>
          <a:p>
            <a:pPr marL="285750" indent="-285750">
              <a:buFont typeface="Arial" panose="020B0604020202020204" pitchFamily="34" charset="0"/>
              <a:buChar char="•"/>
            </a:pPr>
            <a:r>
              <a:rPr lang="en-GB" sz="2000" dirty="0">
                <a:solidFill>
                  <a:schemeClr val="tx1"/>
                </a:solidFill>
                <a:latin typeface="Calibri" panose="020F0502020204030204" pitchFamily="34" charset="0"/>
                <a:cs typeface="Calibri" panose="020F0502020204030204" pitchFamily="34" charset="0"/>
              </a:rPr>
              <a:t>NPA</a:t>
            </a:r>
          </a:p>
          <a:p>
            <a:pPr marL="285750" indent="-285750">
              <a:buFont typeface="Arial" panose="020B0604020202020204" pitchFamily="34" charset="0"/>
              <a:buChar char="•"/>
            </a:pPr>
            <a:r>
              <a:rPr lang="en-GB" sz="2000" dirty="0">
                <a:solidFill>
                  <a:schemeClr val="tx1"/>
                </a:solidFill>
                <a:latin typeface="Calibri" panose="020F0502020204030204" pitchFamily="34" charset="0"/>
                <a:cs typeface="Calibri" panose="020F0502020204030204" pitchFamily="34" charset="0"/>
              </a:rPr>
              <a:t>Open University modules</a:t>
            </a:r>
          </a:p>
          <a:p>
            <a:endParaRPr lang="en-GB" sz="2000" b="1" dirty="0">
              <a:solidFill>
                <a:schemeClr val="tx1"/>
              </a:solidFill>
              <a:latin typeface="Calibri" panose="020F0502020204030204" pitchFamily="34" charset="0"/>
              <a:cs typeface="Calibri" panose="020F0502020204030204" pitchFamily="34" charset="0"/>
            </a:endParaRPr>
          </a:p>
          <a:p>
            <a:r>
              <a:rPr lang="en-GB" sz="2000" b="1" dirty="0">
                <a:solidFill>
                  <a:schemeClr val="tx1"/>
                </a:solidFill>
                <a:latin typeface="Calibri" panose="020F0502020204030204" pitchFamily="34" charset="0"/>
                <a:cs typeface="Calibri" panose="020F0502020204030204" pitchFamily="34" charset="0"/>
              </a:rPr>
              <a:t>Some of these are a bit trickier to enter:</a:t>
            </a:r>
          </a:p>
        </p:txBody>
      </p:sp>
      <p:sp>
        <p:nvSpPr>
          <p:cNvPr id="6" name="Rectangle 5"/>
          <p:cNvSpPr/>
          <p:nvPr/>
        </p:nvSpPr>
        <p:spPr>
          <a:xfrm>
            <a:off x="3696789" y="235132"/>
            <a:ext cx="8085909" cy="65183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b="1"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After selecting Add Qualification under the appropriate organisation:</a:t>
            </a:r>
          </a:p>
          <a:p>
            <a:endParaRPr lang="en-GB" b="1"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1</a:t>
            </a:r>
            <a:r>
              <a:rPr lang="en-GB" b="1" dirty="0">
                <a:solidFill>
                  <a:schemeClr val="tx1"/>
                </a:solidFill>
                <a:latin typeface="Calibri" panose="020F0502020204030204" pitchFamily="34" charset="0"/>
                <a:cs typeface="Calibri" panose="020F0502020204030204" pitchFamily="34" charset="0"/>
              </a:rPr>
              <a:t>. </a:t>
            </a:r>
            <a:r>
              <a:rPr lang="en-GB" dirty="0">
                <a:solidFill>
                  <a:schemeClr val="tx1"/>
                </a:solidFill>
                <a:latin typeface="Calibri" panose="020F0502020204030204" pitchFamily="34" charset="0"/>
                <a:cs typeface="Calibri" panose="020F0502020204030204" pitchFamily="34" charset="0"/>
              </a:rPr>
              <a:t>Add</a:t>
            </a:r>
            <a:r>
              <a:rPr lang="en-GB" b="1" dirty="0">
                <a:solidFill>
                  <a:schemeClr val="tx1"/>
                </a:solidFill>
                <a:latin typeface="Calibri" panose="020F0502020204030204" pitchFamily="34" charset="0"/>
                <a:cs typeface="Calibri" panose="020F0502020204030204" pitchFamily="34" charset="0"/>
              </a:rPr>
              <a:t> Higher Leadership </a:t>
            </a:r>
            <a:r>
              <a:rPr lang="en-GB" dirty="0">
                <a:solidFill>
                  <a:schemeClr val="tx1"/>
                </a:solidFill>
                <a:latin typeface="Calibri" panose="020F0502020204030204" pitchFamily="34" charset="0"/>
                <a:cs typeface="Calibri" panose="020F0502020204030204" pitchFamily="34" charset="0"/>
              </a:rPr>
              <a:t>by selecting ‘</a:t>
            </a:r>
            <a:r>
              <a:rPr lang="en-GB" b="1" dirty="0">
                <a:solidFill>
                  <a:schemeClr val="tx1"/>
                </a:solidFill>
                <a:latin typeface="Calibri" panose="020F0502020204030204" pitchFamily="34" charset="0"/>
                <a:cs typeface="Calibri" panose="020F0502020204030204" pitchFamily="34" charset="0"/>
              </a:rPr>
              <a:t>other group awards-Scotland</a:t>
            </a:r>
            <a:r>
              <a:rPr lang="en-GB" dirty="0">
                <a:solidFill>
                  <a:schemeClr val="tx1"/>
                </a:solidFill>
                <a:latin typeface="Calibri" panose="020F0502020204030204" pitchFamily="34" charset="0"/>
                <a:cs typeface="Calibri" panose="020F0502020204030204" pitchFamily="34" charset="0"/>
              </a:rPr>
              <a:t>’ from the popular qualifications list– type Higher Leadership course code is G9D4 46.</a:t>
            </a:r>
          </a:p>
          <a:p>
            <a:endParaRPr lang="en-GB"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2. Add </a:t>
            </a:r>
            <a:r>
              <a:rPr lang="en-GB" b="1" dirty="0">
                <a:solidFill>
                  <a:schemeClr val="tx1"/>
                </a:solidFill>
                <a:latin typeface="Calibri" panose="020F0502020204030204" pitchFamily="34" charset="0"/>
                <a:cs typeface="Calibri" panose="020F0502020204030204" pitchFamily="34" charset="0"/>
              </a:rPr>
              <a:t>Sports Leaders </a:t>
            </a:r>
            <a:r>
              <a:rPr lang="en-GB" dirty="0">
                <a:solidFill>
                  <a:schemeClr val="tx1"/>
                </a:solidFill>
                <a:latin typeface="Calibri" panose="020F0502020204030204" pitchFamily="34" charset="0"/>
                <a:cs typeface="Calibri" panose="020F0502020204030204" pitchFamily="34" charset="0"/>
              </a:rPr>
              <a:t>by finding </a:t>
            </a:r>
            <a:r>
              <a:rPr lang="en-GB" b="1" dirty="0">
                <a:solidFill>
                  <a:schemeClr val="tx1"/>
                </a:solidFill>
                <a:latin typeface="Calibri" panose="020F0502020204030204" pitchFamily="34" charset="0"/>
                <a:cs typeface="Calibri" panose="020F0502020204030204" pitchFamily="34" charset="0"/>
              </a:rPr>
              <a:t>‘Other (UK) qualifications’ </a:t>
            </a:r>
            <a:r>
              <a:rPr lang="en-GB" dirty="0">
                <a:solidFill>
                  <a:schemeClr val="tx1"/>
                </a:solidFill>
                <a:latin typeface="Calibri" panose="020F0502020204030204" pitchFamily="34" charset="0"/>
                <a:cs typeface="Calibri" panose="020F0502020204030204" pitchFamily="34" charset="0"/>
              </a:rPr>
              <a:t>– you will need to </a:t>
            </a:r>
            <a:r>
              <a:rPr lang="en-GB" b="1" dirty="0">
                <a:solidFill>
                  <a:schemeClr val="tx1"/>
                </a:solidFill>
                <a:latin typeface="Calibri" panose="020F0502020204030204" pitchFamily="34" charset="0"/>
                <a:cs typeface="Calibri" panose="020F0502020204030204" pitchFamily="34" charset="0"/>
              </a:rPr>
              <a:t>type this into the search box after you select to add qualifications</a:t>
            </a:r>
            <a:r>
              <a:rPr lang="en-GB" dirty="0">
                <a:solidFill>
                  <a:schemeClr val="tx1"/>
                </a:solidFill>
                <a:latin typeface="Calibri" panose="020F0502020204030204" pitchFamily="34" charset="0"/>
                <a:cs typeface="Calibri" panose="020F0502020204030204" pitchFamily="34" charset="0"/>
              </a:rPr>
              <a:t>. The Awarding Body is SLQ.</a:t>
            </a:r>
          </a:p>
          <a:p>
            <a:endParaRPr lang="en-GB"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3. Add </a:t>
            </a:r>
            <a:r>
              <a:rPr lang="en-GB" b="1" dirty="0">
                <a:solidFill>
                  <a:schemeClr val="tx1"/>
                </a:solidFill>
                <a:latin typeface="Calibri" panose="020F0502020204030204" pitchFamily="34" charset="0"/>
                <a:cs typeface="Calibri" panose="020F0502020204030204" pitchFamily="34" charset="0"/>
              </a:rPr>
              <a:t>Open University modules </a:t>
            </a:r>
            <a:r>
              <a:rPr lang="en-GB" dirty="0">
                <a:solidFill>
                  <a:schemeClr val="tx1"/>
                </a:solidFill>
                <a:latin typeface="Calibri" panose="020F0502020204030204" pitchFamily="34" charset="0"/>
                <a:cs typeface="Calibri" panose="020F0502020204030204" pitchFamily="34" charset="0"/>
              </a:rPr>
              <a:t>by selecting ‘</a:t>
            </a:r>
            <a:r>
              <a:rPr lang="en-GB" b="1" dirty="0">
                <a:solidFill>
                  <a:schemeClr val="tx1"/>
                </a:solidFill>
                <a:latin typeface="Calibri" panose="020F0502020204030204" pitchFamily="34" charset="0"/>
                <a:cs typeface="Calibri" panose="020F0502020204030204" pitchFamily="34" charset="0"/>
              </a:rPr>
              <a:t>Open University credits</a:t>
            </a:r>
            <a:r>
              <a:rPr lang="en-GB" dirty="0">
                <a:solidFill>
                  <a:schemeClr val="tx1"/>
                </a:solidFill>
                <a:latin typeface="Calibri" panose="020F0502020204030204" pitchFamily="34" charset="0"/>
                <a:cs typeface="Calibri" panose="020F0502020204030204" pitchFamily="34" charset="0"/>
              </a:rPr>
              <a:t>’ from the popular qualifications list at the bottom of the page. Manually add in the name of the module and how many credits it is worth.</a:t>
            </a:r>
          </a:p>
          <a:p>
            <a:endParaRPr lang="en-GB"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4. Add </a:t>
            </a:r>
            <a:r>
              <a:rPr lang="en-GB" b="1" dirty="0">
                <a:solidFill>
                  <a:schemeClr val="tx1"/>
                </a:solidFill>
                <a:latin typeface="Calibri" panose="020F0502020204030204" pitchFamily="34" charset="0"/>
                <a:cs typeface="Calibri" panose="020F0502020204030204" pitchFamily="34" charset="0"/>
              </a:rPr>
              <a:t>NPA Sport and Fitness and Leadership</a:t>
            </a:r>
            <a:r>
              <a:rPr lang="en-GB" dirty="0">
                <a:solidFill>
                  <a:schemeClr val="tx1"/>
                </a:solidFill>
                <a:latin typeface="Calibri" panose="020F0502020204030204" pitchFamily="34" charset="0"/>
                <a:cs typeface="Calibri" panose="020F0502020204030204" pitchFamily="34" charset="0"/>
              </a:rPr>
              <a:t> as two separate qualifications – </a:t>
            </a:r>
            <a:r>
              <a:rPr lang="en-GB" b="1" dirty="0">
                <a:solidFill>
                  <a:schemeClr val="tx1"/>
                </a:solidFill>
                <a:latin typeface="Calibri" panose="020F0502020204030204" pitchFamily="34" charset="0"/>
                <a:cs typeface="Calibri" panose="020F0502020204030204" pitchFamily="34" charset="0"/>
              </a:rPr>
              <a:t>NPA Sport and Fitness </a:t>
            </a:r>
            <a:r>
              <a:rPr lang="en-GB" dirty="0">
                <a:solidFill>
                  <a:schemeClr val="tx1"/>
                </a:solidFill>
                <a:latin typeface="Calibri" panose="020F0502020204030204" pitchFamily="34" charset="0"/>
                <a:cs typeface="Calibri" panose="020F0502020204030204" pitchFamily="34" charset="0"/>
              </a:rPr>
              <a:t>by selecting</a:t>
            </a:r>
            <a:r>
              <a:rPr lang="en-GB" b="1" dirty="0">
                <a:solidFill>
                  <a:schemeClr val="tx1"/>
                </a:solidFill>
                <a:latin typeface="Calibri" panose="020F0502020204030204" pitchFamily="34" charset="0"/>
                <a:cs typeface="Calibri" panose="020F0502020204030204" pitchFamily="34" charset="0"/>
              </a:rPr>
              <a:t> ‘other group awards-Scotland</a:t>
            </a:r>
            <a:r>
              <a:rPr lang="en-GB" dirty="0">
                <a:solidFill>
                  <a:schemeClr val="tx1"/>
                </a:solidFill>
                <a:latin typeface="Calibri" panose="020F0502020204030204" pitchFamily="34" charset="0"/>
                <a:cs typeface="Calibri" panose="020F0502020204030204" pitchFamily="34" charset="0"/>
              </a:rPr>
              <a:t>’ and typing the name of the course and course code (GC9G 45) into the box. Enter Leadership separately as outlined in bullet point 1. </a:t>
            </a:r>
          </a:p>
          <a:p>
            <a:pPr marL="342900" indent="-342900">
              <a:buAutoNum type="arabicPeriod"/>
            </a:pPr>
            <a:endParaRPr lang="en-GB"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5. Add </a:t>
            </a:r>
            <a:r>
              <a:rPr lang="en-GB" b="1" dirty="0">
                <a:solidFill>
                  <a:schemeClr val="tx1"/>
                </a:solidFill>
                <a:latin typeface="Calibri" panose="020F0502020204030204" pitchFamily="34" charset="0"/>
                <a:cs typeface="Calibri" panose="020F0502020204030204" pitchFamily="34" charset="0"/>
              </a:rPr>
              <a:t>Engineering, Early Education and Childcare, Health Sector and Travel and Tourism</a:t>
            </a:r>
            <a:r>
              <a:rPr lang="en-GB" dirty="0">
                <a:solidFill>
                  <a:schemeClr val="tx1"/>
                </a:solidFill>
                <a:latin typeface="Calibri" panose="020F0502020204030204" pitchFamily="34" charset="0"/>
                <a:cs typeface="Calibri" panose="020F0502020204030204" pitchFamily="34" charset="0"/>
              </a:rPr>
              <a:t> by selecting </a:t>
            </a:r>
            <a:r>
              <a:rPr lang="en-GB" b="1" dirty="0">
                <a:solidFill>
                  <a:schemeClr val="tx1"/>
                </a:solidFill>
                <a:latin typeface="Calibri" panose="020F0502020204030204" pitchFamily="34" charset="0"/>
                <a:cs typeface="Calibri" panose="020F0502020204030204" pitchFamily="34" charset="0"/>
              </a:rPr>
              <a:t>Skills for Life and Work National 4 or National 5</a:t>
            </a:r>
            <a:r>
              <a:rPr lang="en-GB" dirty="0">
                <a:solidFill>
                  <a:schemeClr val="tx1"/>
                </a:solidFill>
                <a:latin typeface="Calibri" panose="020F0502020204030204" pitchFamily="34" charset="0"/>
                <a:cs typeface="Calibri" panose="020F0502020204030204" pitchFamily="34" charset="0"/>
              </a:rPr>
              <a:t> from the popular qualifications list. From there you will see a drop down of the Skills for Life and Work courses at that level. </a:t>
            </a:r>
            <a:endParaRPr lang="en-GB" dirty="0"/>
          </a:p>
          <a:p>
            <a:pPr algn="ctr"/>
            <a:endParaRPr lang="en-GB" dirty="0"/>
          </a:p>
        </p:txBody>
      </p:sp>
    </p:spTree>
    <p:extLst>
      <p:ext uri="{BB962C8B-B14F-4D97-AF65-F5344CB8AC3E}">
        <p14:creationId xmlns:p14="http://schemas.microsoft.com/office/powerpoint/2010/main" val="4259404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0387" y="771816"/>
            <a:ext cx="6654688" cy="4394988"/>
          </a:xfrm>
        </p:spPr>
        <p:txBody>
          <a:bodyPr/>
          <a:lstStyle/>
          <a:p>
            <a:r>
              <a:rPr lang="en-GB" sz="6600" dirty="0"/>
              <a:t>Your personal statement</a:t>
            </a:r>
          </a:p>
        </p:txBody>
      </p:sp>
      <p:sp>
        <p:nvSpPr>
          <p:cNvPr id="3" name="Subtitle 2"/>
          <p:cNvSpPr>
            <a:spLocks noGrp="1"/>
          </p:cNvSpPr>
          <p:nvPr>
            <p:ph type="subTitle" idx="1"/>
          </p:nvPr>
        </p:nvSpPr>
        <p:spPr>
          <a:xfrm>
            <a:off x="1911105" y="5966133"/>
            <a:ext cx="8653252" cy="742279"/>
          </a:xfrm>
        </p:spPr>
        <p:txBody>
          <a:bodyPr/>
          <a:lstStyle/>
          <a:p>
            <a:r>
              <a:rPr lang="en-GB" dirty="0"/>
              <a:t>Summarising yourself in 4000 characters</a:t>
            </a:r>
          </a:p>
        </p:txBody>
      </p:sp>
    </p:spTree>
    <p:extLst>
      <p:ext uri="{BB962C8B-B14F-4D97-AF65-F5344CB8AC3E}">
        <p14:creationId xmlns:p14="http://schemas.microsoft.com/office/powerpoint/2010/main" val="620817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a personal statement?</a:t>
            </a:r>
          </a:p>
        </p:txBody>
      </p:sp>
      <p:sp>
        <p:nvSpPr>
          <p:cNvPr id="3" name="Content Placeholder 2"/>
          <p:cNvSpPr>
            <a:spLocks noGrp="1"/>
          </p:cNvSpPr>
          <p:nvPr>
            <p:ph idx="1"/>
          </p:nvPr>
        </p:nvSpPr>
        <p:spPr>
          <a:xfrm>
            <a:off x="822960" y="1580606"/>
            <a:ext cx="10607039" cy="5251266"/>
          </a:xfrm>
        </p:spPr>
        <p:txBody>
          <a:bodyPr>
            <a:normAutofit/>
          </a:bodyPr>
          <a:lstStyle/>
          <a:p>
            <a:r>
              <a:rPr lang="en-GB" dirty="0">
                <a:solidFill>
                  <a:schemeClr val="tx1"/>
                </a:solidFill>
                <a:latin typeface="Calibri" panose="020F0502020204030204" pitchFamily="34" charset="0"/>
                <a:cs typeface="Calibri" panose="020F0502020204030204" pitchFamily="34" charset="0"/>
              </a:rPr>
              <a:t>A personal statement supports your application to study at a university or college.</a:t>
            </a:r>
          </a:p>
          <a:p>
            <a:r>
              <a:rPr lang="en-GB" dirty="0">
                <a:solidFill>
                  <a:schemeClr val="tx1"/>
                </a:solidFill>
                <a:latin typeface="Calibri" panose="020F0502020204030204" pitchFamily="34" charset="0"/>
                <a:cs typeface="Calibri" panose="020F0502020204030204" pitchFamily="34" charset="0"/>
              </a:rPr>
              <a:t>It is a chance for you to articulate </a:t>
            </a:r>
            <a:r>
              <a:rPr lang="en-GB" b="1" dirty="0">
                <a:solidFill>
                  <a:schemeClr val="tx1"/>
                </a:solidFill>
                <a:latin typeface="Calibri" panose="020F0502020204030204" pitchFamily="34" charset="0"/>
                <a:cs typeface="Calibri" panose="020F0502020204030204" pitchFamily="34" charset="0"/>
              </a:rPr>
              <a:t>why </a:t>
            </a:r>
            <a:r>
              <a:rPr lang="en-GB" dirty="0">
                <a:solidFill>
                  <a:schemeClr val="tx1"/>
                </a:solidFill>
                <a:latin typeface="Calibri" panose="020F0502020204030204" pitchFamily="34" charset="0"/>
                <a:cs typeface="Calibri" panose="020F0502020204030204" pitchFamily="34" charset="0"/>
              </a:rPr>
              <a:t>you’d like to study a particular course or subject, and what </a:t>
            </a:r>
            <a:r>
              <a:rPr lang="en-GB" b="1" dirty="0">
                <a:solidFill>
                  <a:schemeClr val="tx1"/>
                </a:solidFill>
                <a:latin typeface="Calibri" panose="020F0502020204030204" pitchFamily="34" charset="0"/>
                <a:cs typeface="Calibri" panose="020F0502020204030204" pitchFamily="34" charset="0"/>
              </a:rPr>
              <a:t>skills </a:t>
            </a:r>
            <a:r>
              <a:rPr lang="en-GB" dirty="0">
                <a:solidFill>
                  <a:schemeClr val="tx1"/>
                </a:solidFill>
                <a:latin typeface="Calibri" panose="020F0502020204030204" pitchFamily="34" charset="0"/>
                <a:cs typeface="Calibri" panose="020F0502020204030204" pitchFamily="34" charset="0"/>
              </a:rPr>
              <a:t>and </a:t>
            </a:r>
            <a:r>
              <a:rPr lang="en-GB" b="1" dirty="0">
                <a:solidFill>
                  <a:schemeClr val="tx1"/>
                </a:solidFill>
                <a:latin typeface="Calibri" panose="020F0502020204030204" pitchFamily="34" charset="0"/>
                <a:cs typeface="Calibri" panose="020F0502020204030204" pitchFamily="34" charset="0"/>
              </a:rPr>
              <a:t>experience</a:t>
            </a:r>
            <a:r>
              <a:rPr lang="en-GB" dirty="0">
                <a:solidFill>
                  <a:schemeClr val="tx1"/>
                </a:solidFill>
                <a:latin typeface="Calibri" panose="020F0502020204030204" pitchFamily="34" charset="0"/>
                <a:cs typeface="Calibri" panose="020F0502020204030204" pitchFamily="34" charset="0"/>
              </a:rPr>
              <a:t> you possess that </a:t>
            </a:r>
            <a:r>
              <a:rPr lang="en-GB" b="1" dirty="0">
                <a:solidFill>
                  <a:schemeClr val="tx1"/>
                </a:solidFill>
                <a:latin typeface="Calibri" panose="020F0502020204030204" pitchFamily="34" charset="0"/>
                <a:cs typeface="Calibri" panose="020F0502020204030204" pitchFamily="34" charset="0"/>
              </a:rPr>
              <a:t>show your passion</a:t>
            </a:r>
            <a:r>
              <a:rPr lang="en-GB" dirty="0">
                <a:solidFill>
                  <a:schemeClr val="tx1"/>
                </a:solidFill>
                <a:latin typeface="Calibri" panose="020F0502020204030204" pitchFamily="34" charset="0"/>
                <a:cs typeface="Calibri" panose="020F0502020204030204" pitchFamily="34" charset="0"/>
              </a:rPr>
              <a:t> for your chosen field.</a:t>
            </a:r>
          </a:p>
          <a:p>
            <a:r>
              <a:rPr lang="en-GB" dirty="0">
                <a:solidFill>
                  <a:schemeClr val="tx1"/>
                </a:solidFill>
                <a:latin typeface="Calibri" panose="020F0502020204030204" pitchFamily="34" charset="0"/>
                <a:cs typeface="Calibri" panose="020F0502020204030204" pitchFamily="34" charset="0"/>
              </a:rPr>
              <a:t>Your personal statement is your chance to tell the university who you are - they know what grades you have but they no nothing else about you, so </a:t>
            </a:r>
            <a:r>
              <a:rPr lang="en-GB" b="1" dirty="0">
                <a:solidFill>
                  <a:schemeClr val="tx1"/>
                </a:solidFill>
                <a:latin typeface="Calibri" panose="020F0502020204030204" pitchFamily="34" charset="0"/>
                <a:cs typeface="Calibri" panose="020F0502020204030204" pitchFamily="34" charset="0"/>
              </a:rPr>
              <a:t>TELL THEM!</a:t>
            </a:r>
          </a:p>
          <a:p>
            <a:endParaRPr lang="en-GB" b="1" dirty="0">
              <a:solidFill>
                <a:schemeClr val="tx1"/>
              </a:solidFill>
              <a:latin typeface="Calibri" panose="020F0502020204030204" pitchFamily="34" charset="0"/>
              <a:cs typeface="Calibri" panose="020F0502020204030204" pitchFamily="34" charset="0"/>
            </a:endParaRPr>
          </a:p>
          <a:p>
            <a:pPr marL="0" indent="0" algn="ctr">
              <a:buNone/>
            </a:pPr>
            <a:r>
              <a:rPr lang="en-GB" sz="2400" b="1" dirty="0">
                <a:solidFill>
                  <a:schemeClr val="tx1"/>
                </a:solidFill>
                <a:latin typeface="Calibri" panose="020F0502020204030204" pitchFamily="34" charset="0"/>
                <a:cs typeface="Calibri" panose="020F0502020204030204" pitchFamily="34" charset="0"/>
              </a:rPr>
              <a:t>In the next slide, listen to Amy from the University of Stirling talk about writing your personal statement.</a:t>
            </a:r>
          </a:p>
          <a:p>
            <a:pPr marL="0" indent="0" algn="ctr">
              <a:buNone/>
            </a:pPr>
            <a:r>
              <a:rPr lang="en-GB" sz="2400" b="1" dirty="0">
                <a:solidFill>
                  <a:schemeClr val="tx1"/>
                </a:solidFill>
                <a:latin typeface="Calibri" panose="020F0502020204030204" pitchFamily="34" charset="0"/>
                <a:cs typeface="Calibri" panose="020F0502020204030204" pitchFamily="34" charset="0"/>
              </a:rPr>
              <a:t>In this webinar she goes over some facts about the personal statement, things for you to consider, what universities are looking for and some extracts from personal statement.</a:t>
            </a:r>
          </a:p>
          <a:p>
            <a:pPr marL="0" indent="0" algn="ctr">
              <a:buNone/>
            </a:pPr>
            <a:r>
              <a:rPr lang="en-GB" sz="2400" b="1" dirty="0">
                <a:solidFill>
                  <a:schemeClr val="tx1"/>
                </a:solidFill>
                <a:latin typeface="Calibri" panose="020F0502020204030204" pitchFamily="34" charset="0"/>
                <a:cs typeface="Calibri" panose="020F0502020204030204" pitchFamily="34" charset="0"/>
              </a:rPr>
              <a:t>Listen and take notes!</a:t>
            </a:r>
          </a:p>
          <a:p>
            <a:pPr marL="0" indent="0">
              <a:buNone/>
            </a:pPr>
            <a:endParaRPr lang="en-GB" dirty="0">
              <a:solidFill>
                <a:schemeClr val="tx1"/>
              </a:solidFill>
              <a:latin typeface="Calibri" panose="020F0502020204030204" pitchFamily="34" charset="0"/>
              <a:cs typeface="Calibri" panose="020F0502020204030204" pitchFamily="34" charset="0"/>
            </a:endParaRPr>
          </a:p>
          <a:p>
            <a:endParaRPr lang="en-GB" dirty="0"/>
          </a:p>
        </p:txBody>
      </p:sp>
    </p:spTree>
    <p:extLst>
      <p:ext uri="{BB962C8B-B14F-4D97-AF65-F5344CB8AC3E}">
        <p14:creationId xmlns:p14="http://schemas.microsoft.com/office/powerpoint/2010/main" val="1239157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oS Personal Statement presentation">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79542" y="640080"/>
            <a:ext cx="10211269" cy="5355771"/>
          </a:xfrm>
        </p:spPr>
      </p:pic>
    </p:spTree>
    <p:extLst>
      <p:ext uri="{BB962C8B-B14F-4D97-AF65-F5344CB8AC3E}">
        <p14:creationId xmlns:p14="http://schemas.microsoft.com/office/powerpoint/2010/main" val="31258710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mack</a:t>
            </a:r>
            <a:endParaRPr lang="en-GB" dirty="0"/>
          </a:p>
        </p:txBody>
      </p:sp>
      <p:sp>
        <p:nvSpPr>
          <p:cNvPr id="3" name="Content Placeholder 2"/>
          <p:cNvSpPr>
            <a:spLocks noGrp="1"/>
          </p:cNvSpPr>
          <p:nvPr>
            <p:ph idx="1"/>
          </p:nvPr>
        </p:nvSpPr>
        <p:spPr>
          <a:xfrm>
            <a:off x="1251678" y="1528354"/>
            <a:ext cx="2116183" cy="4558936"/>
          </a:xfrm>
          <a:ln w="12700">
            <a:solidFill>
              <a:schemeClr val="accent1"/>
            </a:solidFill>
          </a:ln>
        </p:spPr>
        <p:txBody>
          <a:bodyPr>
            <a:normAutofit/>
          </a:bodyPr>
          <a:lstStyle/>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r>
              <a:rPr lang="en-GB" dirty="0">
                <a:solidFill>
                  <a:schemeClr val="tx1"/>
                </a:solidFill>
                <a:latin typeface="Calibri" panose="020F0502020204030204" pitchFamily="34" charset="0"/>
                <a:cs typeface="Calibri" panose="020F0502020204030204" pitchFamily="34" charset="0"/>
              </a:rPr>
              <a:t>In the webinar you heard Amy mention ‘MACK’ – do you have examples of these?</a:t>
            </a: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r>
              <a:rPr lang="en-GB" dirty="0">
                <a:solidFill>
                  <a:schemeClr val="tx1"/>
                </a:solidFill>
                <a:latin typeface="Calibri" panose="020F0502020204030204" pitchFamily="34" charset="0"/>
                <a:cs typeface="Calibri" panose="020F0502020204030204" pitchFamily="34" charset="0"/>
              </a:rPr>
              <a:t>Tick off those which you feel you demonstrate. </a:t>
            </a:r>
          </a:p>
        </p:txBody>
      </p:sp>
      <p:graphicFrame>
        <p:nvGraphicFramePr>
          <p:cNvPr id="4" name="Table 3"/>
          <p:cNvGraphicFramePr>
            <a:graphicFrameLocks noGrp="1"/>
          </p:cNvGraphicFramePr>
          <p:nvPr>
            <p:extLst>
              <p:ext uri="{D42A27DB-BD31-4B8C-83A1-F6EECF244321}">
                <p14:modId xmlns:p14="http://schemas.microsoft.com/office/powerpoint/2010/main" val="661365465"/>
              </p:ext>
            </p:extLst>
          </p:nvPr>
        </p:nvGraphicFramePr>
        <p:xfrm>
          <a:off x="4280051" y="58356"/>
          <a:ext cx="6692750" cy="6771641"/>
        </p:xfrm>
        <a:graphic>
          <a:graphicData uri="http://schemas.openxmlformats.org/drawingml/2006/table">
            <a:tbl>
              <a:tblPr firstRow="1" firstCol="1" bandRow="1">
                <a:tableStyleId>{2D5ABB26-0587-4C30-8999-92F81FD0307C}</a:tableStyleId>
              </a:tblPr>
              <a:tblGrid>
                <a:gridCol w="6692750">
                  <a:extLst>
                    <a:ext uri="{9D8B030D-6E8A-4147-A177-3AD203B41FA5}">
                      <a16:colId xmlns:a16="http://schemas.microsoft.com/office/drawing/2014/main" val="1194717152"/>
                    </a:ext>
                  </a:extLst>
                </a:gridCol>
              </a:tblGrid>
              <a:tr h="1893227">
                <a:tc>
                  <a:txBody>
                    <a:bodyPr/>
                    <a:lstStyle/>
                    <a:p>
                      <a:pPr>
                        <a:lnSpc>
                          <a:spcPct val="107000"/>
                        </a:lnSpc>
                        <a:spcAft>
                          <a:spcPts val="0"/>
                        </a:spcAft>
                      </a:pPr>
                      <a:endParaRPr lang="en-GB" sz="1400" dirty="0">
                        <a:effectLst/>
                        <a:latin typeface="Calibri" panose="020F0502020204030204" pitchFamily="34" charset="0"/>
                        <a:cs typeface="Calibri" panose="020F0502020204030204" pitchFamily="34" charset="0"/>
                      </a:endParaRPr>
                    </a:p>
                    <a:p>
                      <a:pPr>
                        <a:lnSpc>
                          <a:spcPct val="107000"/>
                        </a:lnSpc>
                        <a:spcAft>
                          <a:spcPts val="0"/>
                        </a:spcAft>
                      </a:pPr>
                      <a:r>
                        <a:rPr lang="en-GB" sz="1400" b="1" dirty="0">
                          <a:effectLst/>
                          <a:latin typeface="Calibri" panose="020F0502020204030204" pitchFamily="34" charset="0"/>
                          <a:cs typeface="Calibri" panose="020F0502020204030204" pitchFamily="34" charset="0"/>
                        </a:rPr>
                        <a:t>Maturity – personal readiness for university study</a:t>
                      </a:r>
                      <a:r>
                        <a:rPr lang="en-GB" sz="1400" dirty="0">
                          <a:effectLst/>
                          <a:latin typeface="Calibri" panose="020F0502020204030204" pitchFamily="34" charset="0"/>
                          <a:cs typeface="Calibri" panose="020F0502020204030204" pitchFamily="34" charset="0"/>
                        </a:rPr>
                        <a:t>. Think about:</a:t>
                      </a:r>
                      <a:endParaRPr lang="en-GB" sz="1200" dirty="0">
                        <a:effectLst/>
                        <a:latin typeface="Calibri" panose="020F0502020204030204" pitchFamily="34" charset="0"/>
                        <a:cs typeface="Calibri" panose="020F0502020204030204" pitchFamily="34" charset="0"/>
                      </a:endParaRPr>
                    </a:p>
                    <a:p>
                      <a:pPr>
                        <a:lnSpc>
                          <a:spcPct val="107000"/>
                        </a:lnSpc>
                        <a:spcAft>
                          <a:spcPts val="0"/>
                        </a:spcAft>
                      </a:pPr>
                      <a:r>
                        <a:rPr lang="en-GB" sz="1400" dirty="0">
                          <a:effectLst/>
                          <a:latin typeface="Calibri" panose="020F0502020204030204" pitchFamily="34" charset="0"/>
                          <a:cs typeface="Calibri" panose="020F0502020204030204" pitchFamily="34" charset="0"/>
                        </a:rPr>
                        <a:t> </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pPr>
                      <a:r>
                        <a:rPr lang="en-GB" sz="1400" dirty="0">
                          <a:effectLst/>
                          <a:latin typeface="Calibri" panose="020F0502020204030204" pitchFamily="34" charset="0"/>
                          <a:cs typeface="Calibri" panose="020F0502020204030204" pitchFamily="34" charset="0"/>
                        </a:rPr>
                        <a:t>Able to take personal responsibility for learning</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pPr>
                      <a:r>
                        <a:rPr lang="en-GB" sz="1400" dirty="0">
                          <a:effectLst/>
                          <a:latin typeface="Calibri" panose="020F0502020204030204" pitchFamily="34" charset="0"/>
                          <a:cs typeface="Calibri" panose="020F0502020204030204" pitchFamily="34" charset="0"/>
                        </a:rPr>
                        <a:t>Adapt to teaching and learning provision</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pPr>
                      <a:r>
                        <a:rPr lang="en-GB" sz="1400" dirty="0">
                          <a:effectLst/>
                          <a:latin typeface="Calibri" panose="020F0502020204030204" pitchFamily="34" charset="0"/>
                          <a:cs typeface="Calibri" panose="020F0502020204030204" pitchFamily="34" charset="0"/>
                        </a:rPr>
                        <a:t>Self-confidence and self-discipline</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pPr>
                      <a:r>
                        <a:rPr lang="en-GB" sz="1400" dirty="0">
                          <a:effectLst/>
                          <a:latin typeface="Calibri" panose="020F0502020204030204" pitchFamily="34" charset="0"/>
                          <a:cs typeface="Calibri" panose="020F0502020204030204" pitchFamily="34" charset="0"/>
                        </a:rPr>
                        <a:t>Cope with pressure</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pPr>
                      <a:r>
                        <a:rPr lang="en-GB" sz="1400" dirty="0">
                          <a:effectLst/>
                          <a:latin typeface="Calibri" panose="020F0502020204030204" pitchFamily="34" charset="0"/>
                          <a:cs typeface="Calibri" panose="020F0502020204030204" pitchFamily="34" charset="0"/>
                        </a:rPr>
                        <a:t>Positive influence on others</a:t>
                      </a:r>
                      <a:endParaRPr lang="en-GB" sz="700" dirty="0">
                        <a:effectLst/>
                        <a:latin typeface="Calibri" panose="020F0502020204030204" pitchFamily="34" charset="0"/>
                        <a:cs typeface="Calibri" panose="020F0502020204030204" pitchFamily="34" charset="0"/>
                      </a:endParaRPr>
                    </a:p>
                    <a:p>
                      <a:pPr>
                        <a:lnSpc>
                          <a:spcPct val="107000"/>
                        </a:lnSpc>
                        <a:spcAft>
                          <a:spcPts val="0"/>
                        </a:spcAft>
                      </a:pPr>
                      <a:endParaRPr lang="en-GB" sz="700" dirty="0">
                        <a:effectLst/>
                        <a:latin typeface="Calibri" panose="020F0502020204030204" pitchFamily="34" charset="0"/>
                        <a:cs typeface="Calibri" panose="020F0502020204030204" pitchFamily="34" charset="0"/>
                      </a:endParaRPr>
                    </a:p>
                  </a:txBody>
                  <a:tcPr marL="43429" marR="43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8773661"/>
                  </a:ext>
                </a:extLst>
              </a:tr>
              <a:tr h="1463002">
                <a:tc>
                  <a:txBody>
                    <a:bodyPr/>
                    <a:lstStyle/>
                    <a:p>
                      <a:pPr>
                        <a:lnSpc>
                          <a:spcPct val="107000"/>
                        </a:lnSpc>
                        <a:spcAft>
                          <a:spcPts val="0"/>
                        </a:spcAft>
                      </a:pPr>
                      <a:endParaRPr lang="en-GB" sz="1400" dirty="0">
                        <a:effectLst/>
                        <a:latin typeface="Calibri" panose="020F0502020204030204" pitchFamily="34" charset="0"/>
                        <a:cs typeface="Calibri" panose="020F0502020204030204" pitchFamily="34" charset="0"/>
                      </a:endParaRPr>
                    </a:p>
                    <a:p>
                      <a:pPr>
                        <a:lnSpc>
                          <a:spcPct val="107000"/>
                        </a:lnSpc>
                        <a:spcAft>
                          <a:spcPts val="0"/>
                        </a:spcAft>
                      </a:pPr>
                      <a:r>
                        <a:rPr lang="en-GB" sz="1400" b="1" dirty="0">
                          <a:effectLst/>
                          <a:latin typeface="Calibri" panose="020F0502020204030204" pitchFamily="34" charset="0"/>
                          <a:cs typeface="Calibri" panose="020F0502020204030204" pitchFamily="34" charset="0"/>
                        </a:rPr>
                        <a:t>Ability – academic attainments and general skills</a:t>
                      </a:r>
                      <a:r>
                        <a:rPr lang="en-GB" sz="1400" dirty="0">
                          <a:effectLst/>
                          <a:latin typeface="Calibri" panose="020F0502020204030204" pitchFamily="34" charset="0"/>
                          <a:cs typeface="Calibri" panose="020F0502020204030204" pitchFamily="34" charset="0"/>
                        </a:rPr>
                        <a:t>. Think about: </a:t>
                      </a:r>
                      <a:endParaRPr lang="en-GB" sz="1200" dirty="0">
                        <a:effectLst/>
                        <a:latin typeface="Calibri" panose="020F0502020204030204" pitchFamily="34" charset="0"/>
                        <a:cs typeface="Calibri" panose="020F0502020204030204" pitchFamily="34" charset="0"/>
                      </a:endParaRPr>
                    </a:p>
                    <a:p>
                      <a:pPr>
                        <a:lnSpc>
                          <a:spcPct val="107000"/>
                        </a:lnSpc>
                        <a:spcAft>
                          <a:spcPts val="0"/>
                        </a:spcAft>
                      </a:pPr>
                      <a:r>
                        <a:rPr lang="en-GB" sz="1400" dirty="0">
                          <a:effectLst/>
                          <a:latin typeface="Calibri" panose="020F0502020204030204" pitchFamily="34" charset="0"/>
                          <a:cs typeface="Calibri" panose="020F0502020204030204" pitchFamily="34" charset="0"/>
                        </a:rPr>
                        <a:t> </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457200" algn="l"/>
                        </a:tabLst>
                      </a:pPr>
                      <a:r>
                        <a:rPr lang="en-GB" sz="1400" dirty="0">
                          <a:effectLst/>
                          <a:latin typeface="Calibri" panose="020F0502020204030204" pitchFamily="34" charset="0"/>
                          <a:cs typeface="Calibri" panose="020F0502020204030204" pitchFamily="34" charset="0"/>
                        </a:rPr>
                        <a:t>Knowledge and understanding of pre-requisite materials</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457200" algn="l"/>
                        </a:tabLst>
                      </a:pPr>
                      <a:r>
                        <a:rPr lang="en-GB" sz="1400" dirty="0">
                          <a:effectLst/>
                          <a:latin typeface="Calibri" panose="020F0502020204030204" pitchFamily="34" charset="0"/>
                          <a:cs typeface="Calibri" panose="020F0502020204030204" pitchFamily="34" charset="0"/>
                        </a:rPr>
                        <a:t>Necessary study and assessment skills</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228600" algn="l"/>
                        </a:tabLst>
                      </a:pPr>
                      <a:r>
                        <a:rPr lang="en-GB" sz="1400" dirty="0">
                          <a:effectLst/>
                          <a:latin typeface="Calibri" panose="020F0502020204030204" pitchFamily="34" charset="0"/>
                          <a:cs typeface="Calibri" panose="020F0502020204030204" pitchFamily="34" charset="0"/>
                        </a:rPr>
                        <a:t>Apply analytical and transferrable skills</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en-GB" sz="800" dirty="0">
                          <a:effectLst/>
                          <a:latin typeface="Calibri" panose="020F0502020204030204" pitchFamily="34" charset="0"/>
                          <a:cs typeface="Calibri" panose="020F0502020204030204" pitchFamily="34" charset="0"/>
                        </a:rPr>
                        <a:t> </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marL="43429" marR="43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7384689"/>
                  </a:ext>
                </a:extLst>
              </a:tr>
              <a:tr h="1533088">
                <a:tc>
                  <a:txBody>
                    <a:bodyPr/>
                    <a:lstStyle/>
                    <a:p>
                      <a:pPr>
                        <a:lnSpc>
                          <a:spcPct val="107000"/>
                        </a:lnSpc>
                        <a:spcAft>
                          <a:spcPts val="0"/>
                        </a:spcAft>
                      </a:pPr>
                      <a:r>
                        <a:rPr lang="en-GB" sz="1400" dirty="0">
                          <a:effectLst/>
                          <a:latin typeface="Calibri" panose="020F0502020204030204" pitchFamily="34" charset="0"/>
                          <a:cs typeface="Calibri" panose="020F0502020204030204" pitchFamily="34" charset="0"/>
                        </a:rPr>
                        <a:t> </a:t>
                      </a:r>
                      <a:endParaRPr lang="en-GB" sz="1200" dirty="0">
                        <a:effectLst/>
                        <a:latin typeface="Calibri" panose="020F0502020204030204" pitchFamily="34" charset="0"/>
                        <a:cs typeface="Calibri" panose="020F0502020204030204" pitchFamily="34" charset="0"/>
                      </a:endParaRPr>
                    </a:p>
                    <a:p>
                      <a:pPr>
                        <a:lnSpc>
                          <a:spcPct val="107000"/>
                        </a:lnSpc>
                        <a:spcAft>
                          <a:spcPts val="0"/>
                        </a:spcAft>
                      </a:pPr>
                      <a:r>
                        <a:rPr lang="en-GB" sz="1400" b="1" dirty="0">
                          <a:effectLst/>
                          <a:latin typeface="Calibri" panose="020F0502020204030204" pitchFamily="34" charset="0"/>
                          <a:cs typeface="Calibri" panose="020F0502020204030204" pitchFamily="34" charset="0"/>
                        </a:rPr>
                        <a:t>Commitment – history of sticking to the task</a:t>
                      </a:r>
                      <a:r>
                        <a:rPr lang="en-GB" sz="1400" dirty="0">
                          <a:effectLst/>
                          <a:latin typeface="Calibri" panose="020F0502020204030204" pitchFamily="34" charset="0"/>
                          <a:cs typeface="Calibri" panose="020F0502020204030204" pitchFamily="34" charset="0"/>
                        </a:rPr>
                        <a:t>. Think about:</a:t>
                      </a:r>
                      <a:endParaRPr lang="en-GB" sz="1200" dirty="0">
                        <a:effectLst/>
                        <a:latin typeface="Calibri" panose="020F0502020204030204" pitchFamily="34" charset="0"/>
                        <a:cs typeface="Calibri" panose="020F0502020204030204" pitchFamily="34" charset="0"/>
                      </a:endParaRPr>
                    </a:p>
                    <a:p>
                      <a:pPr>
                        <a:lnSpc>
                          <a:spcPct val="107000"/>
                        </a:lnSpc>
                        <a:spcAft>
                          <a:spcPts val="0"/>
                        </a:spcAft>
                      </a:pPr>
                      <a:r>
                        <a:rPr lang="en-GB" sz="1400" dirty="0">
                          <a:effectLst/>
                          <a:latin typeface="Calibri" panose="020F0502020204030204" pitchFamily="34" charset="0"/>
                          <a:cs typeface="Calibri" panose="020F0502020204030204" pitchFamily="34" charset="0"/>
                        </a:rPr>
                        <a:t> </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457200" algn="l"/>
                        </a:tabLst>
                      </a:pPr>
                      <a:r>
                        <a:rPr lang="en-GB" sz="1400" dirty="0">
                          <a:effectLst/>
                          <a:latin typeface="Calibri" panose="020F0502020204030204" pitchFamily="34" charset="0"/>
                          <a:cs typeface="Calibri" panose="020F0502020204030204" pitchFamily="34" charset="0"/>
                        </a:rPr>
                        <a:t>Personal commitment to study for degree</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457200" algn="l"/>
                        </a:tabLst>
                      </a:pPr>
                      <a:r>
                        <a:rPr lang="en-GB" sz="1400" dirty="0">
                          <a:effectLst/>
                          <a:latin typeface="Calibri" panose="020F0502020204030204" pitchFamily="34" charset="0"/>
                          <a:cs typeface="Calibri" panose="020F0502020204030204" pitchFamily="34" charset="0"/>
                        </a:rPr>
                        <a:t>Able to stick to task and not give up</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228600" algn="l"/>
                        </a:tabLst>
                      </a:pPr>
                      <a:r>
                        <a:rPr lang="en-GB" sz="1400" dirty="0">
                          <a:effectLst/>
                          <a:latin typeface="Calibri" panose="020F0502020204030204" pitchFamily="34" charset="0"/>
                          <a:cs typeface="Calibri" panose="020F0502020204030204" pitchFamily="34" charset="0"/>
                        </a:rPr>
                        <a:t>Prepared to work hard</a:t>
                      </a:r>
                      <a:endParaRPr lang="en-GB" sz="1200" dirty="0">
                        <a:effectLst/>
                        <a:latin typeface="Calibri" panose="020F0502020204030204" pitchFamily="34" charset="0"/>
                        <a:cs typeface="Calibri" panose="020F0502020204030204" pitchFamily="34" charset="0"/>
                      </a:endParaRPr>
                    </a:p>
                    <a:p>
                      <a:pPr marL="0" lvl="0" indent="0">
                        <a:lnSpc>
                          <a:spcPct val="107000"/>
                        </a:lnSpc>
                        <a:spcAft>
                          <a:spcPts val="0"/>
                        </a:spcAft>
                        <a:buFont typeface="Arial" panose="020B0604020202020204" pitchFamily="34" charset="0"/>
                        <a:buNone/>
                        <a:tabLst>
                          <a:tab pos="228600" algn="l"/>
                        </a:tabLst>
                      </a:pPr>
                      <a:endParaRPr lang="en-GB" sz="1200" dirty="0">
                        <a:effectLst/>
                        <a:latin typeface="Calibri" panose="020F0502020204030204" pitchFamily="34" charset="0"/>
                        <a:cs typeface="Calibri" panose="020F0502020204030204" pitchFamily="34" charset="0"/>
                      </a:endParaRPr>
                    </a:p>
                  </a:txBody>
                  <a:tcPr marL="43429" marR="43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7006535"/>
                  </a:ext>
                </a:extLst>
              </a:tr>
              <a:tr h="1748201">
                <a:tc>
                  <a:txBody>
                    <a:bodyPr/>
                    <a:lstStyle/>
                    <a:p>
                      <a:pPr>
                        <a:lnSpc>
                          <a:spcPct val="107000"/>
                        </a:lnSpc>
                        <a:spcAft>
                          <a:spcPts val="0"/>
                        </a:spcAft>
                      </a:pPr>
                      <a:r>
                        <a:rPr lang="en-GB" sz="1400" dirty="0">
                          <a:effectLst/>
                          <a:latin typeface="Calibri" panose="020F0502020204030204" pitchFamily="34" charset="0"/>
                          <a:cs typeface="Calibri" panose="020F0502020204030204" pitchFamily="34" charset="0"/>
                        </a:rPr>
                        <a:t> </a:t>
                      </a:r>
                      <a:endParaRPr lang="en-GB" sz="1200" dirty="0">
                        <a:effectLst/>
                        <a:latin typeface="Calibri" panose="020F0502020204030204" pitchFamily="34" charset="0"/>
                        <a:cs typeface="Calibri" panose="020F0502020204030204" pitchFamily="34" charset="0"/>
                      </a:endParaRPr>
                    </a:p>
                    <a:p>
                      <a:pPr>
                        <a:lnSpc>
                          <a:spcPct val="107000"/>
                        </a:lnSpc>
                        <a:spcAft>
                          <a:spcPts val="0"/>
                        </a:spcAft>
                      </a:pPr>
                      <a:r>
                        <a:rPr lang="en-GB" sz="1400" b="1" dirty="0">
                          <a:effectLst/>
                          <a:latin typeface="Calibri" panose="020F0502020204030204" pitchFamily="34" charset="0"/>
                          <a:cs typeface="Calibri" panose="020F0502020204030204" pitchFamily="34" charset="0"/>
                        </a:rPr>
                        <a:t>Knowledge – understanding of what lies ahead. </a:t>
                      </a:r>
                      <a:r>
                        <a:rPr lang="en-GB" sz="1400" dirty="0">
                          <a:effectLst/>
                          <a:latin typeface="Calibri" panose="020F0502020204030204" pitchFamily="34" charset="0"/>
                          <a:cs typeface="Calibri" panose="020F0502020204030204" pitchFamily="34" charset="0"/>
                        </a:rPr>
                        <a:t>Think about:</a:t>
                      </a:r>
                      <a:endParaRPr lang="en-GB" sz="1200" dirty="0">
                        <a:effectLst/>
                        <a:latin typeface="Calibri" panose="020F0502020204030204" pitchFamily="34" charset="0"/>
                        <a:cs typeface="Calibri" panose="020F0502020204030204" pitchFamily="34" charset="0"/>
                      </a:endParaRPr>
                    </a:p>
                    <a:p>
                      <a:pPr>
                        <a:lnSpc>
                          <a:spcPct val="107000"/>
                        </a:lnSpc>
                        <a:spcAft>
                          <a:spcPts val="0"/>
                        </a:spcAft>
                      </a:pPr>
                      <a:r>
                        <a:rPr lang="en-GB" sz="1400" dirty="0">
                          <a:effectLst/>
                          <a:latin typeface="Calibri" panose="020F0502020204030204" pitchFamily="34" charset="0"/>
                          <a:cs typeface="Calibri" panose="020F0502020204030204" pitchFamily="34" charset="0"/>
                        </a:rPr>
                        <a:t> </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457200" algn="l"/>
                        </a:tabLst>
                      </a:pPr>
                      <a:r>
                        <a:rPr lang="en-GB" sz="1400" dirty="0">
                          <a:effectLst/>
                          <a:latin typeface="Calibri" panose="020F0502020204030204" pitchFamily="34" charset="0"/>
                          <a:cs typeface="Calibri" panose="020F0502020204030204" pitchFamily="34" charset="0"/>
                        </a:rPr>
                        <a:t>What the degree involves</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457200" algn="l"/>
                        </a:tabLst>
                      </a:pPr>
                      <a:r>
                        <a:rPr lang="en-GB" sz="1400" dirty="0">
                          <a:effectLst/>
                          <a:latin typeface="Calibri" panose="020F0502020204030204" pitchFamily="34" charset="0"/>
                          <a:cs typeface="Calibri" panose="020F0502020204030204" pitchFamily="34" charset="0"/>
                        </a:rPr>
                        <a:t>What the institution provides</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457200" algn="l"/>
                        </a:tabLst>
                      </a:pPr>
                      <a:r>
                        <a:rPr lang="en-GB" sz="1400" dirty="0">
                          <a:effectLst/>
                          <a:latin typeface="Calibri" panose="020F0502020204030204" pitchFamily="34" charset="0"/>
                          <a:cs typeface="Calibri" panose="020F0502020204030204" pitchFamily="34" charset="0"/>
                        </a:rPr>
                        <a:t>Demonstrate interest in subject</a:t>
                      </a:r>
                      <a:endParaRPr lang="en-GB" sz="1200" dirty="0">
                        <a:effectLst/>
                        <a:latin typeface="Calibri" panose="020F0502020204030204" pitchFamily="34" charset="0"/>
                        <a:cs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228600" algn="l"/>
                        </a:tabLst>
                      </a:pPr>
                      <a:r>
                        <a:rPr lang="en-GB" sz="1400" dirty="0">
                          <a:effectLst/>
                          <a:latin typeface="Calibri" panose="020F0502020204030204" pitchFamily="34" charset="0"/>
                          <a:cs typeface="Calibri" panose="020F0502020204030204" pitchFamily="34" charset="0"/>
                        </a:rPr>
                        <a:t>Realistic view of where degree lead</a:t>
                      </a:r>
                      <a:endParaRPr lang="en-GB" sz="1200" dirty="0">
                        <a:effectLst/>
                        <a:latin typeface="Calibri" panose="020F0502020204030204" pitchFamily="34" charset="0"/>
                        <a:cs typeface="Calibri" panose="020F0502020204030204" pitchFamily="34" charset="0"/>
                      </a:endParaRPr>
                    </a:p>
                    <a:p>
                      <a:pPr marL="457200">
                        <a:lnSpc>
                          <a:spcPct val="107000"/>
                        </a:lnSpc>
                        <a:spcAft>
                          <a:spcPts val="0"/>
                        </a:spcAft>
                      </a:pPr>
                      <a:endParaRPr lang="en-GB" sz="1200" dirty="0">
                        <a:effectLst/>
                        <a:latin typeface="Calibri" panose="020F0502020204030204" pitchFamily="34" charset="0"/>
                        <a:ea typeface="Calibri" panose="020F0502020204030204" pitchFamily="34" charset="0"/>
                        <a:cs typeface="Calibri" panose="020F0502020204030204" pitchFamily="34" charset="0"/>
                      </a:endParaRPr>
                    </a:p>
                  </a:txBody>
                  <a:tcPr marL="43429" marR="434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7538765"/>
                  </a:ext>
                </a:extLst>
              </a:tr>
            </a:tbl>
          </a:graphicData>
        </a:graphic>
      </p:graphicFrame>
    </p:spTree>
    <p:extLst>
      <p:ext uri="{BB962C8B-B14F-4D97-AF65-F5344CB8AC3E}">
        <p14:creationId xmlns:p14="http://schemas.microsoft.com/office/powerpoint/2010/main" val="2444005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Getting words on paper</a:t>
            </a:r>
          </a:p>
        </p:txBody>
      </p:sp>
      <p:sp>
        <p:nvSpPr>
          <p:cNvPr id="3" name="Content Placeholder 2"/>
          <p:cNvSpPr>
            <a:spLocks noGrp="1"/>
          </p:cNvSpPr>
          <p:nvPr>
            <p:ph idx="1"/>
          </p:nvPr>
        </p:nvSpPr>
        <p:spPr>
          <a:xfrm>
            <a:off x="1134112" y="1685108"/>
            <a:ext cx="4874802" cy="5003074"/>
          </a:xfrm>
        </p:spPr>
        <p:txBody>
          <a:bodyPr>
            <a:noAutofit/>
          </a:bodyPr>
          <a:lstStyle/>
          <a:p>
            <a:r>
              <a:rPr lang="en-GB" sz="1800" dirty="0">
                <a:solidFill>
                  <a:schemeClr val="tx1"/>
                </a:solidFill>
                <a:latin typeface="Calibri" panose="020F0502020204030204" pitchFamily="34" charset="0"/>
                <a:cs typeface="Calibri" panose="020F0502020204030204" pitchFamily="34" charset="0"/>
              </a:rPr>
              <a:t>Now that you have thought a bit about whether or not you can demonstrate maturity, ability, commitment and knowledge let’s get some of your ideas on paper. </a:t>
            </a:r>
          </a:p>
          <a:p>
            <a:r>
              <a:rPr lang="en-GB" sz="1800" dirty="0">
                <a:solidFill>
                  <a:schemeClr val="tx1"/>
                </a:solidFill>
                <a:latin typeface="Calibri" panose="020F0502020204030204" pitchFamily="34" charset="0"/>
                <a:cs typeface="Calibri" panose="020F0502020204030204" pitchFamily="34" charset="0"/>
              </a:rPr>
              <a:t>In the next two slides are tables for you to complete – this is to guide you into thinking more deeply about the experiences, skills and qualities you have and how you can make use of these in your personal statement.</a:t>
            </a:r>
          </a:p>
          <a:p>
            <a:r>
              <a:rPr lang="en-GB" sz="1800" dirty="0">
                <a:solidFill>
                  <a:schemeClr val="tx1"/>
                </a:solidFill>
                <a:latin typeface="Calibri" panose="020F0502020204030204" pitchFamily="34" charset="0"/>
                <a:cs typeface="Calibri" panose="020F0502020204030204" pitchFamily="34" charset="0"/>
              </a:rPr>
              <a:t>You might want to break down one experience into smaller chunks, for example, work experience will have provided you with many experiences – talk about each experience in it’s own right.  </a:t>
            </a:r>
          </a:p>
          <a:p>
            <a:pPr marL="0" indent="0">
              <a:buNone/>
            </a:pPr>
            <a:endParaRPr lang="en-GB" sz="1800" dirty="0">
              <a:solidFill>
                <a:schemeClr val="tx1"/>
              </a:solidFill>
              <a:latin typeface="Calibri" panose="020F0502020204030204" pitchFamily="34" charset="0"/>
              <a:cs typeface="Calibri" panose="020F0502020204030204" pitchFamily="34" charset="0"/>
            </a:endParaRPr>
          </a:p>
        </p:txBody>
      </p:sp>
      <p:sp>
        <p:nvSpPr>
          <p:cNvPr id="4" name="Content Placeholder 2"/>
          <p:cNvSpPr txBox="1">
            <a:spLocks/>
          </p:cNvSpPr>
          <p:nvPr/>
        </p:nvSpPr>
        <p:spPr>
          <a:xfrm>
            <a:off x="4807132" y="2606037"/>
            <a:ext cx="7963430" cy="3951517"/>
          </a:xfrm>
          <a:prstGeom prst="rect">
            <a:avLst/>
          </a:prstGeom>
        </p:spPr>
        <p:txBody>
          <a:bodyPr vert="horz" lIns="91440" tIns="45720" rIns="91440" bIns="45720" numCol="3" rtlCol="0">
            <a:normAutofit fontScale="25000" lnSpcReduction="20000"/>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GB" sz="7200" dirty="0">
              <a:latin typeface="Calibri" panose="020F0502020204030204" pitchFamily="34" charset="0"/>
              <a:cs typeface="Calibri" panose="020F0502020204030204" pitchFamily="34" charset="0"/>
            </a:endParaRPr>
          </a:p>
          <a:p>
            <a:r>
              <a:rPr lang="en-GB" sz="5600" dirty="0">
                <a:solidFill>
                  <a:schemeClr val="tx1"/>
                </a:solidFill>
                <a:latin typeface="Calibri" panose="020F0502020204030204" pitchFamily="34" charset="0"/>
                <a:cs typeface="Calibri" panose="020F0502020204030204" pitchFamily="34" charset="0"/>
              </a:rPr>
              <a:t>Communication</a:t>
            </a:r>
          </a:p>
          <a:p>
            <a:r>
              <a:rPr lang="en-GB" sz="5600" dirty="0">
                <a:solidFill>
                  <a:schemeClr val="tx1"/>
                </a:solidFill>
                <a:latin typeface="Calibri" panose="020F0502020204030204" pitchFamily="34" charset="0"/>
                <a:cs typeface="Calibri" panose="020F0502020204030204" pitchFamily="34" charset="0"/>
              </a:rPr>
              <a:t>Organisation</a:t>
            </a:r>
          </a:p>
          <a:p>
            <a:r>
              <a:rPr lang="en-GB" sz="5600" dirty="0">
                <a:solidFill>
                  <a:schemeClr val="tx1"/>
                </a:solidFill>
                <a:latin typeface="Calibri" panose="020F0502020204030204" pitchFamily="34" charset="0"/>
                <a:cs typeface="Calibri" panose="020F0502020204030204" pitchFamily="34" charset="0"/>
              </a:rPr>
              <a:t>Working under pressure</a:t>
            </a:r>
          </a:p>
          <a:p>
            <a:r>
              <a:rPr lang="en-GB" sz="5600" dirty="0">
                <a:solidFill>
                  <a:schemeClr val="tx1"/>
                </a:solidFill>
                <a:latin typeface="Calibri" panose="020F0502020204030204" pitchFamily="34" charset="0"/>
                <a:cs typeface="Calibri" panose="020F0502020204030204" pitchFamily="34" charset="0"/>
              </a:rPr>
              <a:t>Working to deadlines</a:t>
            </a:r>
          </a:p>
          <a:p>
            <a:r>
              <a:rPr lang="en-GB" sz="5600" dirty="0">
                <a:solidFill>
                  <a:schemeClr val="tx1"/>
                </a:solidFill>
                <a:latin typeface="Calibri" panose="020F0502020204030204" pitchFamily="34" charset="0"/>
                <a:cs typeface="Calibri" panose="020F0502020204030204" pitchFamily="34" charset="0"/>
              </a:rPr>
              <a:t>Team work</a:t>
            </a:r>
          </a:p>
          <a:p>
            <a:r>
              <a:rPr lang="en-GB" sz="5600" dirty="0">
                <a:solidFill>
                  <a:schemeClr val="tx1"/>
                </a:solidFill>
                <a:latin typeface="Calibri" panose="020F0502020204030204" pitchFamily="34" charset="0"/>
                <a:cs typeface="Calibri" panose="020F0502020204030204" pitchFamily="34" charset="0"/>
              </a:rPr>
              <a:t>Leadership</a:t>
            </a:r>
          </a:p>
          <a:p>
            <a:r>
              <a:rPr lang="en-GB" sz="5600" dirty="0">
                <a:solidFill>
                  <a:schemeClr val="tx1"/>
                </a:solidFill>
                <a:latin typeface="Calibri" panose="020F0502020204030204" pitchFamily="34" charset="0"/>
                <a:cs typeface="Calibri" panose="020F0502020204030204" pitchFamily="34" charset="0"/>
              </a:rPr>
              <a:t>Prioritisation</a:t>
            </a:r>
          </a:p>
          <a:p>
            <a:r>
              <a:rPr lang="en-GB" sz="5600" dirty="0">
                <a:solidFill>
                  <a:schemeClr val="tx1"/>
                </a:solidFill>
                <a:latin typeface="Calibri" panose="020F0502020204030204" pitchFamily="34" charset="0"/>
                <a:cs typeface="Calibri" panose="020F0502020204030204" pitchFamily="34" charset="0"/>
              </a:rPr>
              <a:t>Reliability</a:t>
            </a:r>
          </a:p>
          <a:p>
            <a:r>
              <a:rPr lang="en-GB" sz="5600" dirty="0">
                <a:solidFill>
                  <a:schemeClr val="tx1"/>
                </a:solidFill>
                <a:latin typeface="Calibri" panose="020F0502020204030204" pitchFamily="34" charset="0"/>
                <a:cs typeface="Calibri" panose="020F0502020204030204" pitchFamily="34" charset="0"/>
              </a:rPr>
              <a:t>Flexibility/adaptability</a:t>
            </a:r>
          </a:p>
          <a:p>
            <a:r>
              <a:rPr lang="en-GB" sz="5600" dirty="0">
                <a:solidFill>
                  <a:schemeClr val="tx1"/>
                </a:solidFill>
                <a:latin typeface="Calibri" panose="020F0502020204030204" pitchFamily="34" charset="0"/>
                <a:cs typeface="Calibri" panose="020F0502020204030204" pitchFamily="34" charset="0"/>
              </a:rPr>
              <a:t>Time management</a:t>
            </a:r>
          </a:p>
          <a:p>
            <a:r>
              <a:rPr lang="en-GB" sz="5600" dirty="0">
                <a:solidFill>
                  <a:schemeClr val="tx1"/>
                </a:solidFill>
                <a:latin typeface="Calibri" panose="020F0502020204030204" pitchFamily="34" charset="0"/>
                <a:cs typeface="Calibri" panose="020F0502020204030204" pitchFamily="34" charset="0"/>
              </a:rPr>
              <a:t>Resilience </a:t>
            </a:r>
          </a:p>
          <a:p>
            <a:r>
              <a:rPr lang="en-GB" sz="5600" dirty="0">
                <a:solidFill>
                  <a:schemeClr val="tx1"/>
                </a:solidFill>
                <a:latin typeface="Calibri" panose="020F0502020204030204" pitchFamily="34" charset="0"/>
                <a:cs typeface="Calibri" panose="020F0502020204030204" pitchFamily="34" charset="0"/>
              </a:rPr>
              <a:t>Confidence</a:t>
            </a:r>
          </a:p>
          <a:p>
            <a:r>
              <a:rPr lang="en-GB" sz="5600" dirty="0">
                <a:solidFill>
                  <a:schemeClr val="tx1"/>
                </a:solidFill>
                <a:latin typeface="Calibri" panose="020F0502020204030204" pitchFamily="34" charset="0"/>
                <a:cs typeface="Calibri" panose="020F0502020204030204" pitchFamily="34" charset="0"/>
              </a:rPr>
              <a:t>Problem Solving</a:t>
            </a:r>
          </a:p>
          <a:p>
            <a:r>
              <a:rPr lang="en-GB" sz="5600" dirty="0">
                <a:solidFill>
                  <a:schemeClr val="tx1"/>
                </a:solidFill>
                <a:latin typeface="Calibri" panose="020F0502020204030204" pitchFamily="34" charset="0"/>
                <a:cs typeface="Calibri" panose="020F0502020204030204" pitchFamily="34" charset="0"/>
              </a:rPr>
              <a:t>Creativity</a:t>
            </a:r>
          </a:p>
          <a:p>
            <a:r>
              <a:rPr lang="en-GB" sz="5600" dirty="0">
                <a:solidFill>
                  <a:schemeClr val="tx1"/>
                </a:solidFill>
                <a:latin typeface="Calibri" panose="020F0502020204030204" pitchFamily="34" charset="0"/>
                <a:cs typeface="Calibri" panose="020F0502020204030204" pitchFamily="34" charset="0"/>
              </a:rPr>
              <a:t>Empathy</a:t>
            </a:r>
          </a:p>
          <a:p>
            <a:r>
              <a:rPr lang="en-GB" sz="5600" dirty="0">
                <a:solidFill>
                  <a:schemeClr val="tx1"/>
                </a:solidFill>
                <a:latin typeface="Calibri" panose="020F0502020204030204" pitchFamily="34" charset="0"/>
                <a:cs typeface="Calibri" panose="020F0502020204030204" pitchFamily="34" charset="0"/>
              </a:rPr>
              <a:t>Compassion</a:t>
            </a:r>
          </a:p>
          <a:p>
            <a:r>
              <a:rPr lang="en-GB" sz="5600" dirty="0">
                <a:solidFill>
                  <a:schemeClr val="tx1"/>
                </a:solidFill>
                <a:latin typeface="Calibri" panose="020F0502020204030204" pitchFamily="34" charset="0"/>
                <a:cs typeface="Calibri" panose="020F0502020204030204" pitchFamily="34" charset="0"/>
              </a:rPr>
              <a:t>Integrity</a:t>
            </a:r>
          </a:p>
          <a:p>
            <a:r>
              <a:rPr lang="en-GB" sz="5600" dirty="0">
                <a:solidFill>
                  <a:schemeClr val="tx1"/>
                </a:solidFill>
                <a:latin typeface="Calibri" panose="020F0502020204030204" pitchFamily="34" charset="0"/>
                <a:cs typeface="Calibri" panose="020F0502020204030204" pitchFamily="34" charset="0"/>
              </a:rPr>
              <a:t>Interpersonal</a:t>
            </a:r>
          </a:p>
          <a:p>
            <a:r>
              <a:rPr lang="en-GB" sz="5600" dirty="0">
                <a:solidFill>
                  <a:schemeClr val="tx1"/>
                </a:solidFill>
                <a:latin typeface="Calibri" panose="020F0502020204030204" pitchFamily="34" charset="0"/>
                <a:cs typeface="Calibri" panose="020F0502020204030204" pitchFamily="34" charset="0"/>
              </a:rPr>
              <a:t>Commitment </a:t>
            </a:r>
          </a:p>
          <a:p>
            <a:r>
              <a:rPr lang="en-GB" sz="5600" dirty="0">
                <a:solidFill>
                  <a:schemeClr val="tx1"/>
                </a:solidFill>
                <a:latin typeface="Calibri" panose="020F0502020204030204" pitchFamily="34" charset="0"/>
                <a:cs typeface="Calibri" panose="020F0502020204030204" pitchFamily="34" charset="0"/>
              </a:rPr>
              <a:t>Motivation</a:t>
            </a:r>
          </a:p>
          <a:p>
            <a:r>
              <a:rPr lang="en-GB" sz="5600" dirty="0">
                <a:solidFill>
                  <a:schemeClr val="tx1"/>
                </a:solidFill>
                <a:latin typeface="Calibri" panose="020F0502020204030204" pitchFamily="34" charset="0"/>
                <a:cs typeface="Calibri" panose="020F0502020204030204" pitchFamily="34" charset="0"/>
              </a:rPr>
              <a:t>Enthusiasm</a:t>
            </a:r>
          </a:p>
          <a:p>
            <a:endParaRPr lang="en-GB" sz="8000" dirty="0">
              <a:solidFill>
                <a:schemeClr val="tx1"/>
              </a:solidFill>
              <a:latin typeface="Calibri" panose="020F0502020204030204" pitchFamily="34" charset="0"/>
              <a:cs typeface="Calibri" panose="020F0502020204030204" pitchFamily="34" charset="0"/>
            </a:endParaRPr>
          </a:p>
          <a:p>
            <a:endParaRPr lang="en-GB" sz="5600" dirty="0">
              <a:solidFill>
                <a:schemeClr val="tx1"/>
              </a:solidFill>
              <a:latin typeface="Calibri" panose="020F0502020204030204" pitchFamily="34" charset="0"/>
              <a:cs typeface="Calibri" panose="020F0502020204030204" pitchFamily="34" charset="0"/>
            </a:endParaRPr>
          </a:p>
          <a:p>
            <a:endParaRPr lang="en-GB" sz="5600" dirty="0">
              <a:solidFill>
                <a:schemeClr val="tx1"/>
              </a:solidFill>
              <a:latin typeface="Calibri" panose="020F0502020204030204" pitchFamily="34" charset="0"/>
              <a:cs typeface="Calibri" panose="020F0502020204030204" pitchFamily="34" charset="0"/>
            </a:endParaRPr>
          </a:p>
          <a:p>
            <a:endParaRPr lang="en-GB" sz="5600" dirty="0">
              <a:solidFill>
                <a:schemeClr val="tx1"/>
              </a:solidFill>
              <a:latin typeface="Calibri" panose="020F0502020204030204" pitchFamily="34" charset="0"/>
              <a:cs typeface="Calibri" panose="020F0502020204030204" pitchFamily="34" charset="0"/>
            </a:endParaRPr>
          </a:p>
          <a:p>
            <a:endParaRPr lang="en-GB" sz="3600" dirty="0"/>
          </a:p>
        </p:txBody>
      </p:sp>
      <p:sp>
        <p:nvSpPr>
          <p:cNvPr id="5" name="Rectangle 4"/>
          <p:cNvSpPr/>
          <p:nvPr/>
        </p:nvSpPr>
        <p:spPr>
          <a:xfrm>
            <a:off x="7563394" y="1874517"/>
            <a:ext cx="3775166" cy="6204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Calibri" panose="020F0502020204030204" pitchFamily="34" charset="0"/>
                <a:cs typeface="Calibri" panose="020F0502020204030204" pitchFamily="34" charset="0"/>
              </a:rPr>
              <a:t>Here are some examples of skills and qualities you could include:</a:t>
            </a:r>
          </a:p>
        </p:txBody>
      </p:sp>
    </p:spTree>
    <p:extLst>
      <p:ext uri="{BB962C8B-B14F-4D97-AF65-F5344CB8AC3E}">
        <p14:creationId xmlns:p14="http://schemas.microsoft.com/office/powerpoint/2010/main" val="1629399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224168985"/>
              </p:ext>
            </p:extLst>
          </p:nvPr>
        </p:nvGraphicFramePr>
        <p:xfrm>
          <a:off x="966650" y="195945"/>
          <a:ext cx="10842172" cy="6147076"/>
        </p:xfrm>
        <a:graphic>
          <a:graphicData uri="http://schemas.openxmlformats.org/drawingml/2006/table">
            <a:tbl>
              <a:tblPr firstRow="1" firstCol="1" bandRow="1">
                <a:tableStyleId>{2D5ABB26-0587-4C30-8999-92F81FD0307C}</a:tableStyleId>
              </a:tblPr>
              <a:tblGrid>
                <a:gridCol w="2710543">
                  <a:extLst>
                    <a:ext uri="{9D8B030D-6E8A-4147-A177-3AD203B41FA5}">
                      <a16:colId xmlns:a16="http://schemas.microsoft.com/office/drawing/2014/main" val="1130268390"/>
                    </a:ext>
                  </a:extLst>
                </a:gridCol>
                <a:gridCol w="2710543">
                  <a:extLst>
                    <a:ext uri="{9D8B030D-6E8A-4147-A177-3AD203B41FA5}">
                      <a16:colId xmlns:a16="http://schemas.microsoft.com/office/drawing/2014/main" val="2463741564"/>
                    </a:ext>
                  </a:extLst>
                </a:gridCol>
                <a:gridCol w="2710543">
                  <a:extLst>
                    <a:ext uri="{9D8B030D-6E8A-4147-A177-3AD203B41FA5}">
                      <a16:colId xmlns:a16="http://schemas.microsoft.com/office/drawing/2014/main" val="3853272701"/>
                    </a:ext>
                  </a:extLst>
                </a:gridCol>
                <a:gridCol w="2710543">
                  <a:extLst>
                    <a:ext uri="{9D8B030D-6E8A-4147-A177-3AD203B41FA5}">
                      <a16:colId xmlns:a16="http://schemas.microsoft.com/office/drawing/2014/main" val="2376156155"/>
                    </a:ext>
                  </a:extLst>
                </a:gridCol>
              </a:tblGrid>
              <a:tr h="966649">
                <a:tc>
                  <a:txBody>
                    <a:bodyPr/>
                    <a:lstStyle/>
                    <a:p>
                      <a:pPr>
                        <a:lnSpc>
                          <a:spcPct val="107000"/>
                        </a:lnSpc>
                        <a:spcAft>
                          <a:spcPts val="0"/>
                        </a:spcAft>
                      </a:pPr>
                      <a:r>
                        <a:rPr lang="en-GB" sz="1200" dirty="0">
                          <a:effectLst/>
                          <a:latin typeface="Calibri" panose="020F0502020204030204" pitchFamily="34" charset="0"/>
                          <a:cs typeface="Calibri" panose="020F0502020204030204" pitchFamily="34" charset="0"/>
                        </a:rPr>
                        <a:t>Experience:</a:t>
                      </a:r>
                      <a:endParaRPr lang="en-GB" sz="1100" dirty="0">
                        <a:effectLst/>
                        <a:latin typeface="Calibri" panose="020F0502020204030204" pitchFamily="34" charset="0"/>
                        <a:cs typeface="Calibri" panose="020F0502020204030204" pitchFamily="34" charset="0"/>
                      </a:endParaRPr>
                    </a:p>
                    <a:p>
                      <a:pPr>
                        <a:lnSpc>
                          <a:spcPct val="107000"/>
                        </a:lnSpc>
                        <a:spcAft>
                          <a:spcPts val="0"/>
                        </a:spcAft>
                      </a:pPr>
                      <a:r>
                        <a:rPr lang="en-GB" sz="1200" dirty="0">
                          <a:effectLst/>
                          <a:latin typeface="Calibri" panose="020F0502020204030204" pitchFamily="34" charset="0"/>
                          <a:cs typeface="Calibri" panose="020F0502020204030204" pitchFamily="34" charset="0"/>
                        </a:rPr>
                        <a:t>An example of something you have done or achieved which is related to your course</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Calibri" panose="020F0502020204030204" pitchFamily="34" charset="0"/>
                          <a:cs typeface="Calibri" panose="020F0502020204030204" pitchFamily="34" charset="0"/>
                        </a:rPr>
                        <a:t>Skills/qualities:</a:t>
                      </a:r>
                      <a:endParaRPr lang="en-GB" sz="1100" dirty="0">
                        <a:effectLst/>
                        <a:latin typeface="Calibri" panose="020F0502020204030204" pitchFamily="34" charset="0"/>
                        <a:cs typeface="Calibri" panose="020F0502020204030204" pitchFamily="34" charset="0"/>
                      </a:endParaRPr>
                    </a:p>
                    <a:p>
                      <a:pPr>
                        <a:lnSpc>
                          <a:spcPct val="107000"/>
                        </a:lnSpc>
                        <a:spcAft>
                          <a:spcPts val="0"/>
                        </a:spcAft>
                      </a:pPr>
                      <a:r>
                        <a:rPr lang="en-GB" sz="1200" dirty="0">
                          <a:effectLst/>
                          <a:latin typeface="Calibri" panose="020F0502020204030204" pitchFamily="34" charset="0"/>
                          <a:cs typeface="Calibri" panose="020F0502020204030204" pitchFamily="34" charset="0"/>
                        </a:rPr>
                        <a:t>What skills/qualities did you gain or demonstrate during this experience?</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Calibri" panose="020F0502020204030204" pitchFamily="34" charset="0"/>
                          <a:cs typeface="Calibri" panose="020F0502020204030204" pitchFamily="34" charset="0"/>
                        </a:rPr>
                        <a:t>Relate:</a:t>
                      </a:r>
                      <a:endParaRPr lang="en-GB" sz="1100" dirty="0">
                        <a:effectLst/>
                        <a:latin typeface="Calibri" panose="020F0502020204030204" pitchFamily="34" charset="0"/>
                        <a:cs typeface="Calibri" panose="020F0502020204030204" pitchFamily="34" charset="0"/>
                      </a:endParaRPr>
                    </a:p>
                    <a:p>
                      <a:pPr>
                        <a:lnSpc>
                          <a:spcPct val="107000"/>
                        </a:lnSpc>
                        <a:spcAft>
                          <a:spcPts val="0"/>
                        </a:spcAft>
                      </a:pPr>
                      <a:r>
                        <a:rPr lang="en-GB" sz="1200" dirty="0">
                          <a:effectLst/>
                          <a:latin typeface="Calibri" panose="020F0502020204030204" pitchFamily="34" charset="0"/>
                          <a:cs typeface="Calibri" panose="020F0502020204030204" pitchFamily="34" charset="0"/>
                        </a:rPr>
                        <a:t>How do these experiences and skills relate to your 5 choices?</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latin typeface="Calibri" panose="020F0502020204030204" pitchFamily="34" charset="0"/>
                          <a:cs typeface="Calibri" panose="020F0502020204030204" pitchFamily="34" charset="0"/>
                        </a:rPr>
                        <a:t>MACK:</a:t>
                      </a:r>
                      <a:endParaRPr lang="en-GB" sz="1100" dirty="0">
                        <a:effectLst/>
                        <a:latin typeface="Calibri" panose="020F0502020204030204" pitchFamily="34" charset="0"/>
                        <a:cs typeface="Calibri" panose="020F0502020204030204" pitchFamily="34" charset="0"/>
                      </a:endParaRPr>
                    </a:p>
                    <a:p>
                      <a:pPr>
                        <a:lnSpc>
                          <a:spcPct val="107000"/>
                        </a:lnSpc>
                        <a:spcAft>
                          <a:spcPts val="0"/>
                        </a:spcAft>
                      </a:pPr>
                      <a:r>
                        <a:rPr lang="en-GB" sz="1200" dirty="0">
                          <a:effectLst/>
                          <a:latin typeface="Calibri" panose="020F0502020204030204" pitchFamily="34" charset="0"/>
                          <a:cs typeface="Calibri" panose="020F0502020204030204" pitchFamily="34" charset="0"/>
                        </a:rPr>
                        <a:t>Does this example show your maturity, ability, commitment or knowledge?</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4256016"/>
                  </a:ext>
                </a:extLst>
              </a:tr>
              <a:tr h="740061">
                <a:tc>
                  <a:txBody>
                    <a:bodyPr/>
                    <a:lstStyle/>
                    <a:p>
                      <a:pPr>
                        <a:lnSpc>
                          <a:spcPct val="107000"/>
                        </a:lnSpc>
                        <a:spcAft>
                          <a:spcPts val="0"/>
                        </a:spcAft>
                      </a:pPr>
                      <a:r>
                        <a:rPr lang="en-GB" sz="900" dirty="0">
                          <a:effectLst/>
                          <a:latin typeface="Calibri" panose="020F0502020204030204" pitchFamily="34" charset="0"/>
                          <a:cs typeface="Calibri" panose="020F0502020204030204" pitchFamily="34" charset="0"/>
                        </a:rPr>
                        <a:t>  </a:t>
                      </a:r>
                      <a:endParaRPr lang="en-GB" sz="800" dirty="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GB" sz="900" dirty="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GB" sz="900" dirty="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GB" sz="1000" dirty="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3406027"/>
                  </a:ext>
                </a:extLst>
              </a:tr>
              <a:tr h="740061">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cs typeface="Calibri" panose="020F0502020204030204" pitchFamily="34" charset="0"/>
                      </a:endParaRPr>
                    </a:p>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cs typeface="Calibri" panose="020F0502020204030204" pitchFamily="34" charset="0"/>
                      </a:endParaRPr>
                    </a:p>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3200515"/>
                  </a:ext>
                </a:extLst>
              </a:tr>
              <a:tr h="740061">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cs typeface="Calibri" panose="020F0502020204030204" pitchFamily="34" charset="0"/>
                      </a:endParaRPr>
                    </a:p>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cs typeface="Calibri" panose="020F0502020204030204" pitchFamily="34" charset="0"/>
                      </a:endParaRPr>
                    </a:p>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304552"/>
                  </a:ext>
                </a:extLst>
              </a:tr>
              <a:tr h="740061">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cs typeface="Calibri" panose="020F0502020204030204" pitchFamily="34" charset="0"/>
                      </a:endParaRPr>
                    </a:p>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cs typeface="Calibri" panose="020F0502020204030204" pitchFamily="34" charset="0"/>
                      </a:endParaRPr>
                    </a:p>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3727952"/>
                  </a:ext>
                </a:extLst>
              </a:tr>
              <a:tr h="740061">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cs typeface="Calibri" panose="020F0502020204030204" pitchFamily="34" charset="0"/>
                      </a:endParaRPr>
                    </a:p>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cs typeface="Calibri" panose="020F0502020204030204" pitchFamily="34" charset="0"/>
                      </a:endParaRPr>
                    </a:p>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8828023"/>
                  </a:ext>
                </a:extLst>
              </a:tr>
              <a:tr h="740061">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cs typeface="Calibri" panose="020F0502020204030204" pitchFamily="34" charset="0"/>
                      </a:endParaRPr>
                    </a:p>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cs typeface="Calibri" panose="020F0502020204030204" pitchFamily="34" charset="0"/>
                      </a:endParaRPr>
                    </a:p>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4948832"/>
                  </a:ext>
                </a:extLst>
              </a:tr>
              <a:tr h="740061">
                <a:tc>
                  <a:txBody>
                    <a:bodyPr/>
                    <a:lstStyle/>
                    <a:p>
                      <a:pPr>
                        <a:lnSpc>
                          <a:spcPct val="107000"/>
                        </a:lnSpc>
                        <a:spcAft>
                          <a:spcPts val="0"/>
                        </a:spcAft>
                      </a:pPr>
                      <a:r>
                        <a:rPr lang="en-GB" sz="900" dirty="0">
                          <a:effectLst/>
                          <a:latin typeface="Calibri" panose="020F0502020204030204" pitchFamily="34" charset="0"/>
                          <a:cs typeface="Calibri" panose="020F0502020204030204" pitchFamily="34" charset="0"/>
                        </a:rPr>
                        <a:t> </a:t>
                      </a:r>
                      <a:endParaRPr lang="en-GB" sz="800" dirty="0">
                        <a:effectLst/>
                        <a:latin typeface="Calibri" panose="020F0502020204030204" pitchFamily="34" charset="0"/>
                        <a:cs typeface="Calibri" panose="020F0502020204030204" pitchFamily="34" charset="0"/>
                      </a:endParaRPr>
                    </a:p>
                    <a:p>
                      <a:pPr>
                        <a:lnSpc>
                          <a:spcPct val="107000"/>
                        </a:lnSpc>
                        <a:spcAft>
                          <a:spcPts val="0"/>
                        </a:spcAft>
                      </a:pPr>
                      <a:r>
                        <a:rPr lang="en-GB" sz="900" dirty="0">
                          <a:effectLst/>
                          <a:latin typeface="Calibri" panose="020F0502020204030204" pitchFamily="34" charset="0"/>
                          <a:cs typeface="Calibri" panose="020F0502020204030204" pitchFamily="34" charset="0"/>
                        </a:rPr>
                        <a:t> </a:t>
                      </a:r>
                      <a:endParaRPr lang="en-GB" sz="800" dirty="0">
                        <a:effectLst/>
                        <a:latin typeface="Calibri" panose="020F0502020204030204" pitchFamily="34" charset="0"/>
                        <a:cs typeface="Calibri" panose="020F0502020204030204" pitchFamily="34" charset="0"/>
                      </a:endParaRPr>
                    </a:p>
                    <a:p>
                      <a:pPr>
                        <a:lnSpc>
                          <a:spcPct val="107000"/>
                        </a:lnSpc>
                        <a:spcAft>
                          <a:spcPts val="0"/>
                        </a:spcAft>
                      </a:pPr>
                      <a:r>
                        <a:rPr lang="en-GB" sz="900" dirty="0">
                          <a:effectLst/>
                          <a:latin typeface="Calibri" panose="020F0502020204030204" pitchFamily="34" charset="0"/>
                          <a:cs typeface="Calibri" panose="020F0502020204030204" pitchFamily="34" charset="0"/>
                        </a:rPr>
                        <a:t> </a:t>
                      </a:r>
                      <a:endParaRPr lang="en-GB" sz="800" dirty="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latin typeface="Calibri" panose="020F0502020204030204" pitchFamily="34" charset="0"/>
                          <a:cs typeface="Calibri" panose="020F0502020204030204" pitchFamily="34" charset="0"/>
                        </a:rPr>
                        <a:t> </a:t>
                      </a:r>
                      <a:endParaRPr lang="en-GB" sz="80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dirty="0">
                          <a:effectLst/>
                          <a:latin typeface="Calibri" panose="020F0502020204030204" pitchFamily="34" charset="0"/>
                          <a:cs typeface="Calibri" panose="020F0502020204030204" pitchFamily="34" charset="0"/>
                        </a:rPr>
                        <a:t> </a:t>
                      </a:r>
                      <a:endParaRPr lang="en-GB" sz="800" dirty="0">
                        <a:effectLst/>
                        <a:latin typeface="Calibri" panose="020F0502020204030204" pitchFamily="34" charset="0"/>
                        <a:ea typeface="Calibri" panose="020F0502020204030204" pitchFamily="34" charset="0"/>
                        <a:cs typeface="Calibri" panose="020F0502020204030204" pitchFamily="34"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8783528"/>
                  </a:ext>
                </a:extLst>
              </a:tr>
            </a:tbl>
          </a:graphicData>
        </a:graphic>
      </p:graphicFrame>
    </p:spTree>
    <p:extLst>
      <p:ext uri="{BB962C8B-B14F-4D97-AF65-F5344CB8AC3E}">
        <p14:creationId xmlns:p14="http://schemas.microsoft.com/office/powerpoint/2010/main" val="34699129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800990231"/>
              </p:ext>
            </p:extLst>
          </p:nvPr>
        </p:nvGraphicFramePr>
        <p:xfrm>
          <a:off x="966650" y="195945"/>
          <a:ext cx="10842172" cy="6068699"/>
        </p:xfrm>
        <a:graphic>
          <a:graphicData uri="http://schemas.openxmlformats.org/drawingml/2006/table">
            <a:tbl>
              <a:tblPr firstRow="1" firstCol="1" bandRow="1">
                <a:tableStyleId>{2D5ABB26-0587-4C30-8999-92F81FD0307C}</a:tableStyleId>
              </a:tblPr>
              <a:tblGrid>
                <a:gridCol w="2710543">
                  <a:extLst>
                    <a:ext uri="{9D8B030D-6E8A-4147-A177-3AD203B41FA5}">
                      <a16:colId xmlns:a16="http://schemas.microsoft.com/office/drawing/2014/main" val="1130268390"/>
                    </a:ext>
                  </a:extLst>
                </a:gridCol>
                <a:gridCol w="2710543">
                  <a:extLst>
                    <a:ext uri="{9D8B030D-6E8A-4147-A177-3AD203B41FA5}">
                      <a16:colId xmlns:a16="http://schemas.microsoft.com/office/drawing/2014/main" val="2463741564"/>
                    </a:ext>
                  </a:extLst>
                </a:gridCol>
                <a:gridCol w="2710543">
                  <a:extLst>
                    <a:ext uri="{9D8B030D-6E8A-4147-A177-3AD203B41FA5}">
                      <a16:colId xmlns:a16="http://schemas.microsoft.com/office/drawing/2014/main" val="3853272701"/>
                    </a:ext>
                  </a:extLst>
                </a:gridCol>
                <a:gridCol w="2710543">
                  <a:extLst>
                    <a:ext uri="{9D8B030D-6E8A-4147-A177-3AD203B41FA5}">
                      <a16:colId xmlns:a16="http://schemas.microsoft.com/office/drawing/2014/main" val="2376156155"/>
                    </a:ext>
                  </a:extLst>
                </a:gridCol>
              </a:tblGrid>
              <a:tr h="888272">
                <a:tc>
                  <a:txBody>
                    <a:bodyPr/>
                    <a:lstStyle/>
                    <a:p>
                      <a:pPr>
                        <a:lnSpc>
                          <a:spcPct val="107000"/>
                        </a:lnSpc>
                        <a:spcAft>
                          <a:spcPts val="0"/>
                        </a:spcAft>
                      </a:pPr>
                      <a:r>
                        <a:rPr lang="en-GB" sz="1200" dirty="0">
                          <a:effectLst/>
                        </a:rPr>
                        <a:t>Experience:</a:t>
                      </a:r>
                      <a:endParaRPr lang="en-GB" sz="1100" dirty="0">
                        <a:effectLst/>
                      </a:endParaRPr>
                    </a:p>
                    <a:p>
                      <a:pPr>
                        <a:lnSpc>
                          <a:spcPct val="107000"/>
                        </a:lnSpc>
                        <a:spcAft>
                          <a:spcPts val="0"/>
                        </a:spcAft>
                      </a:pPr>
                      <a:r>
                        <a:rPr lang="en-GB" sz="1200" dirty="0">
                          <a:effectLst/>
                        </a:rPr>
                        <a:t>An example of something you have done or achieved which is related to your course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rPr>
                        <a:t>Skills/qualities:</a:t>
                      </a:r>
                      <a:endParaRPr lang="en-GB" sz="1100" dirty="0">
                        <a:effectLst/>
                      </a:endParaRPr>
                    </a:p>
                    <a:p>
                      <a:pPr>
                        <a:lnSpc>
                          <a:spcPct val="107000"/>
                        </a:lnSpc>
                        <a:spcAft>
                          <a:spcPts val="0"/>
                        </a:spcAft>
                      </a:pPr>
                      <a:r>
                        <a:rPr lang="en-GB" sz="1200" dirty="0">
                          <a:effectLst/>
                        </a:rPr>
                        <a:t>What skills/qualities did you gain or demonstrate during this experience?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rPr>
                        <a:t>Relate:</a:t>
                      </a:r>
                      <a:endParaRPr lang="en-GB" sz="1100" dirty="0">
                        <a:effectLst/>
                      </a:endParaRPr>
                    </a:p>
                    <a:p>
                      <a:pPr>
                        <a:lnSpc>
                          <a:spcPct val="107000"/>
                        </a:lnSpc>
                        <a:spcAft>
                          <a:spcPts val="0"/>
                        </a:spcAft>
                      </a:pPr>
                      <a:r>
                        <a:rPr lang="en-GB" sz="1200" dirty="0">
                          <a:effectLst/>
                        </a:rPr>
                        <a:t>How do these experiences and skills relate to your 5 choices?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200" dirty="0">
                          <a:effectLst/>
                        </a:rPr>
                        <a:t>MACK:</a:t>
                      </a:r>
                      <a:endParaRPr lang="en-GB" sz="1100" dirty="0">
                        <a:effectLst/>
                      </a:endParaRPr>
                    </a:p>
                    <a:p>
                      <a:pPr>
                        <a:lnSpc>
                          <a:spcPct val="107000"/>
                        </a:lnSpc>
                        <a:spcAft>
                          <a:spcPts val="0"/>
                        </a:spcAft>
                      </a:pPr>
                      <a:r>
                        <a:rPr lang="en-GB" sz="1200" dirty="0">
                          <a:effectLst/>
                        </a:rPr>
                        <a:t>Does this example show your maturity, ability, commitment or knowledge?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4256016"/>
                  </a:ext>
                </a:extLst>
              </a:tr>
              <a:tr h="740061">
                <a:tc>
                  <a:txBody>
                    <a:bodyPr/>
                    <a:lstStyle/>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3406027"/>
                  </a:ext>
                </a:extLst>
              </a:tr>
              <a:tr h="740061">
                <a:tc>
                  <a:txBody>
                    <a:bodyPr/>
                    <a:lstStyle/>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3200515"/>
                  </a:ext>
                </a:extLst>
              </a:tr>
              <a:tr h="740061">
                <a:tc>
                  <a:txBody>
                    <a:bodyPr/>
                    <a:lstStyle/>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304552"/>
                  </a:ext>
                </a:extLst>
              </a:tr>
              <a:tr h="740061">
                <a:tc>
                  <a:txBody>
                    <a:bodyPr/>
                    <a:lstStyle/>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3727952"/>
                  </a:ext>
                </a:extLst>
              </a:tr>
              <a:tr h="740061">
                <a:tc>
                  <a:txBody>
                    <a:bodyPr/>
                    <a:lstStyle/>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8828023"/>
                  </a:ext>
                </a:extLst>
              </a:tr>
              <a:tr h="740061">
                <a:tc>
                  <a:txBody>
                    <a:bodyPr/>
                    <a:lstStyle/>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endParaRPr>
                    </a:p>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4948832"/>
                  </a:ext>
                </a:extLst>
              </a:tr>
              <a:tr h="740061">
                <a:tc>
                  <a:txBody>
                    <a:bodyPr/>
                    <a:lstStyle/>
                    <a:p>
                      <a:pPr>
                        <a:lnSpc>
                          <a:spcPct val="107000"/>
                        </a:lnSpc>
                        <a:spcAft>
                          <a:spcPts val="0"/>
                        </a:spcAft>
                      </a:pPr>
                      <a:r>
                        <a:rPr lang="en-GB" sz="900" dirty="0">
                          <a:effectLst/>
                        </a:rPr>
                        <a:t> </a:t>
                      </a:r>
                      <a:endParaRPr lang="en-GB" sz="800" dirty="0">
                        <a:effectLst/>
                      </a:endParaRPr>
                    </a:p>
                    <a:p>
                      <a:pPr>
                        <a:lnSpc>
                          <a:spcPct val="107000"/>
                        </a:lnSpc>
                        <a:spcAft>
                          <a:spcPts val="0"/>
                        </a:spcAft>
                      </a:pPr>
                      <a:r>
                        <a:rPr lang="en-GB" sz="900" dirty="0">
                          <a:effectLst/>
                        </a:rPr>
                        <a:t> </a:t>
                      </a:r>
                      <a:endParaRPr lang="en-GB" sz="800" dirty="0">
                        <a:effectLst/>
                      </a:endParaRPr>
                    </a:p>
                    <a:p>
                      <a:pPr>
                        <a:lnSpc>
                          <a:spcPct val="107000"/>
                        </a:lnSpc>
                        <a:spcAft>
                          <a:spcPts val="0"/>
                        </a:spcAft>
                      </a:pPr>
                      <a:r>
                        <a:rPr lang="en-GB" sz="900" dirty="0">
                          <a:effectLst/>
                        </a:rPr>
                        <a:t> </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a:effectLst/>
                        </a:rPr>
                        <a: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900" dirty="0">
                          <a:effectLst/>
                        </a:rPr>
                        <a:t> </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885" marR="4988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8783528"/>
                  </a:ext>
                </a:extLst>
              </a:tr>
            </a:tbl>
          </a:graphicData>
        </a:graphic>
      </p:graphicFrame>
    </p:spTree>
    <p:extLst>
      <p:ext uri="{BB962C8B-B14F-4D97-AF65-F5344CB8AC3E}">
        <p14:creationId xmlns:p14="http://schemas.microsoft.com/office/powerpoint/2010/main" val="7804312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Before you start writing</a:t>
            </a:r>
          </a:p>
        </p:txBody>
      </p:sp>
      <p:sp>
        <p:nvSpPr>
          <p:cNvPr id="3" name="Content Placeholder 2"/>
          <p:cNvSpPr>
            <a:spLocks noGrp="1"/>
          </p:cNvSpPr>
          <p:nvPr>
            <p:ph idx="1"/>
          </p:nvPr>
        </p:nvSpPr>
        <p:spPr>
          <a:xfrm>
            <a:off x="925106" y="1332411"/>
            <a:ext cx="10831465" cy="5525589"/>
          </a:xfrm>
        </p:spPr>
        <p:txBody>
          <a:bodyPr>
            <a:normAutofit/>
          </a:bodyPr>
          <a:lstStyle/>
          <a:p>
            <a:pPr marL="0" indent="0">
              <a:buNone/>
            </a:pPr>
            <a:r>
              <a:rPr lang="en-GB" b="1" dirty="0">
                <a:solidFill>
                  <a:schemeClr val="tx1"/>
                </a:solidFill>
                <a:latin typeface="Calibri" panose="020F0502020204030204" pitchFamily="34" charset="0"/>
                <a:cs typeface="Calibri" panose="020F0502020204030204" pitchFamily="34" charset="0"/>
              </a:rPr>
              <a:t>Important things to remember about your personal statement:</a:t>
            </a:r>
          </a:p>
          <a:p>
            <a:pPr lvl="0"/>
            <a:r>
              <a:rPr lang="en-GB" dirty="0">
                <a:solidFill>
                  <a:schemeClr val="tx1"/>
                </a:solidFill>
                <a:latin typeface="Calibri" panose="020F0502020204030204" pitchFamily="34" charset="0"/>
                <a:cs typeface="Calibri" panose="020F0502020204030204" pitchFamily="34" charset="0"/>
              </a:rPr>
              <a:t>You are telling staff </a:t>
            </a:r>
            <a:r>
              <a:rPr lang="en-GB" b="1" dirty="0">
                <a:solidFill>
                  <a:schemeClr val="tx1"/>
                </a:solidFill>
                <a:latin typeface="Calibri" panose="020F0502020204030204" pitchFamily="34" charset="0"/>
                <a:cs typeface="Calibri" panose="020F0502020204030204" pitchFamily="34" charset="0"/>
              </a:rPr>
              <a:t>why you are suitable</a:t>
            </a:r>
            <a:r>
              <a:rPr lang="en-GB" dirty="0">
                <a:solidFill>
                  <a:schemeClr val="tx1"/>
                </a:solidFill>
                <a:latin typeface="Calibri" panose="020F0502020204030204" pitchFamily="34" charset="0"/>
                <a:cs typeface="Calibri" panose="020F0502020204030204" pitchFamily="34" charset="0"/>
              </a:rPr>
              <a:t> to study at their university or college.</a:t>
            </a:r>
          </a:p>
          <a:p>
            <a:pPr lvl="0"/>
            <a:r>
              <a:rPr lang="en-GB" dirty="0">
                <a:solidFill>
                  <a:schemeClr val="tx1"/>
                </a:solidFill>
                <a:latin typeface="Calibri" panose="020F0502020204030204" pitchFamily="34" charset="0"/>
                <a:cs typeface="Calibri" panose="020F0502020204030204" pitchFamily="34" charset="0"/>
              </a:rPr>
              <a:t>You can only</a:t>
            </a:r>
            <a:r>
              <a:rPr lang="en-GB" b="1" dirty="0">
                <a:solidFill>
                  <a:schemeClr val="tx1"/>
                </a:solidFill>
                <a:latin typeface="Calibri" panose="020F0502020204030204" pitchFamily="34" charset="0"/>
                <a:cs typeface="Calibri" panose="020F0502020204030204" pitchFamily="34" charset="0"/>
              </a:rPr>
              <a:t> write one personal statement</a:t>
            </a:r>
            <a:r>
              <a:rPr lang="en-GB" dirty="0">
                <a:solidFill>
                  <a:schemeClr val="tx1"/>
                </a:solidFill>
                <a:latin typeface="Calibri" panose="020F0502020204030204" pitchFamily="34" charset="0"/>
                <a:cs typeface="Calibri" panose="020F0502020204030204" pitchFamily="34" charset="0"/>
              </a:rPr>
              <a:t> – it is the same for each course you apply for so avoid mentioning any universities or colleges by name.</a:t>
            </a:r>
          </a:p>
          <a:p>
            <a:pPr lvl="0"/>
            <a:r>
              <a:rPr lang="en-GB" dirty="0">
                <a:solidFill>
                  <a:schemeClr val="tx1"/>
                </a:solidFill>
                <a:latin typeface="Calibri" panose="020F0502020204030204" pitchFamily="34" charset="0"/>
                <a:cs typeface="Calibri" panose="020F0502020204030204" pitchFamily="34" charset="0"/>
              </a:rPr>
              <a:t>Your personal statement has </a:t>
            </a:r>
            <a:r>
              <a:rPr lang="en-GB" b="1" dirty="0">
                <a:solidFill>
                  <a:schemeClr val="tx1"/>
                </a:solidFill>
                <a:latin typeface="Calibri" panose="020F0502020204030204" pitchFamily="34" charset="0"/>
                <a:cs typeface="Calibri" panose="020F0502020204030204" pitchFamily="34" charset="0"/>
              </a:rPr>
              <a:t>a maximum character count of 4000 characters</a:t>
            </a:r>
            <a:r>
              <a:rPr lang="en-GB" dirty="0">
                <a:solidFill>
                  <a:schemeClr val="tx1"/>
                </a:solidFill>
                <a:latin typeface="Calibri" panose="020F0502020204030204" pitchFamily="34" charset="0"/>
                <a:cs typeface="Calibri" panose="020F0502020204030204" pitchFamily="34" charset="0"/>
              </a:rPr>
              <a:t> (including spaces) or 47 lines – whichever comes first. </a:t>
            </a:r>
          </a:p>
          <a:p>
            <a:pPr lvl="0"/>
            <a:r>
              <a:rPr lang="en-GB" dirty="0">
                <a:solidFill>
                  <a:schemeClr val="tx1"/>
                </a:solidFill>
                <a:latin typeface="Calibri" panose="020F0502020204030204" pitchFamily="34" charset="0"/>
                <a:cs typeface="Calibri" panose="020F0502020204030204" pitchFamily="34" charset="0"/>
              </a:rPr>
              <a:t>It should be </a:t>
            </a:r>
            <a:r>
              <a:rPr lang="en-GB" b="1" dirty="0">
                <a:solidFill>
                  <a:schemeClr val="tx1"/>
                </a:solidFill>
                <a:latin typeface="Calibri" panose="020F0502020204030204" pitchFamily="34" charset="0"/>
                <a:cs typeface="Calibri" panose="020F0502020204030204" pitchFamily="34" charset="0"/>
              </a:rPr>
              <a:t>related to the courses </a:t>
            </a:r>
            <a:r>
              <a:rPr lang="en-GB" dirty="0">
                <a:solidFill>
                  <a:schemeClr val="tx1"/>
                </a:solidFill>
                <a:latin typeface="Calibri" panose="020F0502020204030204" pitchFamily="34" charset="0"/>
                <a:cs typeface="Calibri" panose="020F0502020204030204" pitchFamily="34" charset="0"/>
              </a:rPr>
              <a:t>you have applied for – this means that the courses you apply for must be similar.</a:t>
            </a:r>
          </a:p>
          <a:p>
            <a:pPr lvl="0"/>
            <a:r>
              <a:rPr lang="en-GB" b="1" dirty="0">
                <a:solidFill>
                  <a:schemeClr val="tx1"/>
                </a:solidFill>
                <a:latin typeface="Calibri" panose="020F0502020204030204" pitchFamily="34" charset="0"/>
                <a:cs typeface="Calibri" panose="020F0502020204030204" pitchFamily="34" charset="0"/>
              </a:rPr>
              <a:t>Plagiarism software </a:t>
            </a:r>
            <a:r>
              <a:rPr lang="en-GB" dirty="0">
                <a:solidFill>
                  <a:schemeClr val="tx1"/>
                </a:solidFill>
                <a:latin typeface="Calibri" panose="020F0502020204030204" pitchFamily="34" charset="0"/>
                <a:cs typeface="Calibri" panose="020F0502020204030204" pitchFamily="34" charset="0"/>
              </a:rPr>
              <a:t>is used to detect when someone is trying pass of someone else’s personal statement as their own. This can include copying extracts from other statements.</a:t>
            </a:r>
          </a:p>
          <a:p>
            <a:r>
              <a:rPr lang="en-GB" dirty="0">
                <a:solidFill>
                  <a:schemeClr val="tx1"/>
                </a:solidFill>
                <a:latin typeface="Calibri" panose="020F0502020204030204" pitchFamily="34" charset="0"/>
                <a:cs typeface="Calibri" panose="020F0502020204030204" pitchFamily="34" charset="0"/>
              </a:rPr>
              <a:t> Go to </a:t>
            </a:r>
            <a:r>
              <a:rPr lang="en-GB" dirty="0">
                <a:solidFill>
                  <a:schemeClr val="tx1"/>
                </a:solidFill>
                <a:latin typeface="Calibri" panose="020F0502020204030204" pitchFamily="34" charset="0"/>
                <a:cs typeface="Calibri" panose="020F0502020204030204" pitchFamily="34" charset="0"/>
                <a:hlinkClick r:id="rId2"/>
              </a:rPr>
              <a:t>https://www.ucas.com/explore/subjects</a:t>
            </a:r>
            <a:r>
              <a:rPr lang="en-GB" dirty="0">
                <a:solidFill>
                  <a:schemeClr val="tx1"/>
                </a:solidFill>
                <a:latin typeface="Calibri" panose="020F0502020204030204" pitchFamily="34" charset="0"/>
                <a:cs typeface="Calibri" panose="020F0502020204030204" pitchFamily="34" charset="0"/>
              </a:rPr>
              <a:t> to look at a general overview for the area of study you are applying for. Take note of some of the language used to describe the subject area and try to keep this in mind as you  write your statement.</a:t>
            </a:r>
          </a:p>
          <a:p>
            <a:r>
              <a:rPr lang="en-GB" dirty="0">
                <a:solidFill>
                  <a:schemeClr val="tx1"/>
                </a:solidFill>
                <a:latin typeface="Calibri" panose="020F0502020204030204" pitchFamily="34" charset="0"/>
                <a:cs typeface="Calibri" panose="020F0502020204030204" pitchFamily="34" charset="0"/>
              </a:rPr>
              <a:t>Be prepared to </a:t>
            </a:r>
            <a:r>
              <a:rPr lang="en-GB" b="1" dirty="0">
                <a:solidFill>
                  <a:schemeClr val="tx1"/>
                </a:solidFill>
                <a:latin typeface="Calibri" panose="020F0502020204030204" pitchFamily="34" charset="0"/>
                <a:cs typeface="Calibri" panose="020F0502020204030204" pitchFamily="34" charset="0"/>
              </a:rPr>
              <a:t>write several drafts and to take advice on board</a:t>
            </a:r>
            <a:r>
              <a:rPr lang="en-GB" dirty="0">
                <a:solidFill>
                  <a:schemeClr val="tx1"/>
                </a:solidFill>
                <a:latin typeface="Calibri" panose="020F0502020204030204" pitchFamily="34" charset="0"/>
                <a:cs typeface="Calibri" panose="020F0502020204030204" pitchFamily="34" charset="0"/>
              </a:rPr>
              <a:t>.</a:t>
            </a:r>
          </a:p>
          <a:p>
            <a:pPr lvl="0"/>
            <a:endParaRPr lang="en-GB" dirty="0">
              <a:solidFill>
                <a:schemeClr val="tx1"/>
              </a:solidFill>
              <a:latin typeface="Calibri" panose="020F0502020204030204" pitchFamily="34" charset="0"/>
              <a:cs typeface="Calibri" panose="020F0502020204030204" pitchFamily="34" charset="0"/>
            </a:endParaRPr>
          </a:p>
          <a:p>
            <a:endParaRPr lang="en-GB" dirty="0"/>
          </a:p>
        </p:txBody>
      </p:sp>
    </p:spTree>
    <p:extLst>
      <p:ext uri="{BB962C8B-B14F-4D97-AF65-F5344CB8AC3E}">
        <p14:creationId xmlns:p14="http://schemas.microsoft.com/office/powerpoint/2010/main" val="24243327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Help guides</a:t>
            </a:r>
          </a:p>
        </p:txBody>
      </p:sp>
      <p:sp>
        <p:nvSpPr>
          <p:cNvPr id="3" name="Content Placeholder 2"/>
          <p:cNvSpPr>
            <a:spLocks noGrp="1"/>
          </p:cNvSpPr>
          <p:nvPr>
            <p:ph idx="1"/>
          </p:nvPr>
        </p:nvSpPr>
        <p:spPr>
          <a:xfrm>
            <a:off x="1251678" y="1698173"/>
            <a:ext cx="10178322" cy="3593591"/>
          </a:xfrm>
        </p:spPr>
        <p:txBody>
          <a:bodyPr/>
          <a:lstStyle/>
          <a:p>
            <a:pPr marL="0" indent="0">
              <a:buNone/>
            </a:pPr>
            <a:r>
              <a:rPr lang="en-GB" dirty="0">
                <a:solidFill>
                  <a:schemeClr val="tx1"/>
                </a:solidFill>
                <a:latin typeface="Calibri" panose="020F0502020204030204" pitchFamily="34" charset="0"/>
                <a:cs typeface="Calibri" panose="020F0502020204030204" pitchFamily="34" charset="0"/>
                <a:hlinkClick r:id="rId2"/>
              </a:rPr>
              <a:t>https://www.ucas.com/file/4261/download?token=u7I6M9Q5</a:t>
            </a:r>
            <a:r>
              <a:rPr lang="en-GB" dirty="0">
                <a:solidFill>
                  <a:schemeClr val="tx1"/>
                </a:solidFill>
                <a:latin typeface="Calibri" panose="020F0502020204030204" pitchFamily="34" charset="0"/>
                <a:cs typeface="Calibri" panose="020F0502020204030204" pitchFamily="34" charset="0"/>
              </a:rPr>
              <a:t> – This worksheet takes you through some of the key points to include in your personal statement.  A copy of this is also saved in the S6 2020 2021 Team – UCAS channel – Files – Writing Your Personal Statement folder.</a:t>
            </a: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r>
              <a:rPr lang="en-GB" dirty="0">
                <a:solidFill>
                  <a:schemeClr val="tx1"/>
                </a:solidFill>
                <a:latin typeface="Calibri" panose="020F0502020204030204" pitchFamily="34" charset="0"/>
                <a:cs typeface="Calibri" panose="020F0502020204030204" pitchFamily="34" charset="0"/>
                <a:hlinkClick r:id="rId3"/>
              </a:rPr>
              <a:t>https://www.ucas.com/what-are-my-options/create-your-ucas-hub-today</a:t>
            </a:r>
            <a:r>
              <a:rPr lang="en-GB" dirty="0">
                <a:solidFill>
                  <a:schemeClr val="tx1"/>
                </a:solidFill>
                <a:latin typeface="Calibri" panose="020F0502020204030204" pitchFamily="34" charset="0"/>
                <a:cs typeface="Calibri" panose="020F0502020204030204" pitchFamily="34" charset="0"/>
              </a:rPr>
              <a:t> - In your UCAS Hub you can use the personal statement builder tool – this guides you through writing your personal statement. </a:t>
            </a:r>
          </a:p>
        </p:txBody>
      </p:sp>
    </p:spTree>
    <p:extLst>
      <p:ext uri="{BB962C8B-B14F-4D97-AF65-F5344CB8AC3E}">
        <p14:creationId xmlns:p14="http://schemas.microsoft.com/office/powerpoint/2010/main" val="10856885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Structuring your personal statement</a:t>
            </a:r>
          </a:p>
        </p:txBody>
      </p:sp>
      <p:sp>
        <p:nvSpPr>
          <p:cNvPr id="3" name="Content Placeholder 2"/>
          <p:cNvSpPr>
            <a:spLocks noGrp="1"/>
          </p:cNvSpPr>
          <p:nvPr>
            <p:ph idx="1"/>
          </p:nvPr>
        </p:nvSpPr>
        <p:spPr>
          <a:xfrm>
            <a:off x="1049972" y="1874517"/>
            <a:ext cx="10689310" cy="4822118"/>
          </a:xfrm>
        </p:spPr>
        <p:txBody>
          <a:bodyPr>
            <a:normAutofit lnSpcReduction="10000"/>
          </a:bodyPr>
          <a:lstStyle/>
          <a:p>
            <a:pPr marL="0" indent="0">
              <a:buNone/>
            </a:pPr>
            <a:r>
              <a:rPr lang="en-GB" dirty="0">
                <a:solidFill>
                  <a:schemeClr val="tx1"/>
                </a:solidFill>
                <a:latin typeface="Calibri" panose="020F0502020204030204" pitchFamily="34" charset="0"/>
                <a:cs typeface="Calibri" panose="020F0502020204030204" pitchFamily="34" charset="0"/>
              </a:rPr>
              <a:t>Now that you have some of your ideas pulled together it is time to start writing your statement.</a:t>
            </a:r>
          </a:p>
          <a:p>
            <a:pPr marL="0" indent="0">
              <a:buNone/>
            </a:pPr>
            <a:r>
              <a:rPr lang="en-GB" dirty="0">
                <a:solidFill>
                  <a:schemeClr val="tx1"/>
                </a:solidFill>
                <a:latin typeface="Calibri" panose="020F0502020204030204" pitchFamily="34" charset="0"/>
                <a:cs typeface="Calibri" panose="020F0502020204030204" pitchFamily="34" charset="0"/>
              </a:rPr>
              <a:t>How you structure your statement is up to you but it is important that your train of thought throughout is clear and that you have a clear introduction, main body of work and a conclusion. For example:</a:t>
            </a:r>
          </a:p>
          <a:p>
            <a:pPr marL="457200" indent="-457200">
              <a:buFont typeface="+mj-lt"/>
              <a:buAutoNum type="arabicPeriod"/>
            </a:pPr>
            <a:r>
              <a:rPr lang="en-GB" dirty="0">
                <a:solidFill>
                  <a:schemeClr val="tx1"/>
                </a:solidFill>
                <a:latin typeface="Calibri" panose="020F0502020204030204" pitchFamily="34" charset="0"/>
                <a:cs typeface="Calibri" panose="020F0502020204030204" pitchFamily="34" charset="0"/>
              </a:rPr>
              <a:t>Introduction – what you are applying for and why.</a:t>
            </a:r>
          </a:p>
          <a:p>
            <a:pPr marL="457200" indent="-457200">
              <a:buFont typeface="+mj-lt"/>
              <a:buAutoNum type="arabicPeriod"/>
            </a:pPr>
            <a:r>
              <a:rPr lang="en-GB" dirty="0">
                <a:solidFill>
                  <a:schemeClr val="tx1"/>
                </a:solidFill>
                <a:latin typeface="Calibri" panose="020F0502020204030204" pitchFamily="34" charset="0"/>
                <a:cs typeface="Calibri" panose="020F0502020204030204" pitchFamily="34" charset="0"/>
              </a:rPr>
              <a:t>Subjects you have studied which have allowed you develop knowledge and understanding of the course you’re applying for – linking to skills and qualities and relating to courses.</a:t>
            </a:r>
          </a:p>
          <a:p>
            <a:pPr marL="457200" lvl="0" indent="-457200">
              <a:buFont typeface="+mj-lt"/>
              <a:buAutoNum type="arabicPeriod"/>
            </a:pPr>
            <a:r>
              <a:rPr lang="en-GB" dirty="0">
                <a:solidFill>
                  <a:schemeClr val="tx1"/>
                </a:solidFill>
                <a:latin typeface="Calibri" panose="020F0502020204030204" pitchFamily="34" charset="0"/>
                <a:cs typeface="Calibri" panose="020F0502020204030204" pitchFamily="34" charset="0"/>
              </a:rPr>
              <a:t>School leadership roles and extra curricular activities – linking to skills and qualities you have developed and demonstrated and relating to courses.</a:t>
            </a:r>
          </a:p>
          <a:p>
            <a:pPr marL="457200" lvl="0" indent="-457200">
              <a:buFont typeface="+mj-lt"/>
              <a:buAutoNum type="arabicPeriod"/>
            </a:pPr>
            <a:r>
              <a:rPr lang="en-GB" dirty="0">
                <a:solidFill>
                  <a:schemeClr val="tx1"/>
                </a:solidFill>
                <a:latin typeface="Calibri" panose="020F0502020204030204" pitchFamily="34" charset="0"/>
                <a:cs typeface="Calibri" panose="020F0502020204030204" pitchFamily="34" charset="0"/>
              </a:rPr>
              <a:t>Work experience/part time work – your responsibilities and what skills it has allowed you to develop and relating to courses.</a:t>
            </a:r>
          </a:p>
          <a:p>
            <a:pPr marL="457200" lvl="0" indent="-457200">
              <a:buFont typeface="+mj-lt"/>
              <a:buAutoNum type="arabicPeriod"/>
            </a:pPr>
            <a:r>
              <a:rPr lang="en-GB" dirty="0">
                <a:solidFill>
                  <a:schemeClr val="tx1"/>
                </a:solidFill>
                <a:latin typeface="Calibri" panose="020F0502020204030204" pitchFamily="34" charset="0"/>
                <a:cs typeface="Calibri" panose="020F0502020204030204" pitchFamily="34" charset="0"/>
              </a:rPr>
              <a:t>Other hobbies/interests that have allowed you to develop your skillset – this should be brief.</a:t>
            </a:r>
          </a:p>
          <a:p>
            <a:pPr marL="457200" lvl="0" indent="-457200">
              <a:buFont typeface="+mj-lt"/>
              <a:buAutoNum type="arabicPeriod"/>
            </a:pPr>
            <a:r>
              <a:rPr lang="en-GB" dirty="0">
                <a:solidFill>
                  <a:schemeClr val="tx1"/>
                </a:solidFill>
                <a:latin typeface="Calibri" panose="020F0502020204030204" pitchFamily="34" charset="0"/>
                <a:cs typeface="Calibri" panose="020F0502020204030204" pitchFamily="34" charset="0"/>
              </a:rPr>
              <a:t>Conclusion – pulling your thoughts together and looking to the future.</a:t>
            </a: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710757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a:xfrm>
            <a:off x="846731" y="1270360"/>
            <a:ext cx="6207211" cy="5587640"/>
          </a:xfrm>
        </p:spPr>
        <p:txBody>
          <a:bodyPr>
            <a:normAutofit fontScale="55000" lnSpcReduction="20000"/>
          </a:bodyPr>
          <a:lstStyle/>
          <a:p>
            <a:pPr marL="0" indent="0">
              <a:buNone/>
            </a:pPr>
            <a:r>
              <a:rPr lang="en-GB" sz="3300" dirty="0">
                <a:solidFill>
                  <a:schemeClr val="tx1"/>
                </a:solidFill>
                <a:latin typeface="Calibri" panose="020F0502020204030204" pitchFamily="34" charset="0"/>
                <a:cs typeface="Calibri" panose="020F0502020204030204" pitchFamily="34" charset="0"/>
              </a:rPr>
              <a:t>It is normal to get caught up in trying to come up with a good opening line – try not to get hung up on that just now, you can come back to it.</a:t>
            </a:r>
          </a:p>
          <a:p>
            <a:pPr marL="0" indent="0">
              <a:buNone/>
            </a:pPr>
            <a:r>
              <a:rPr lang="en-GB" sz="3300" dirty="0">
                <a:solidFill>
                  <a:schemeClr val="tx1"/>
                </a:solidFill>
                <a:latin typeface="Calibri" panose="020F0502020204030204" pitchFamily="34" charset="0"/>
                <a:cs typeface="Calibri" panose="020F0502020204030204" pitchFamily="34" charset="0"/>
              </a:rPr>
              <a:t>You might even leave writing your entire introduction until the end, that is okay too!</a:t>
            </a:r>
          </a:p>
          <a:p>
            <a:pPr marL="0" indent="0">
              <a:buNone/>
            </a:pPr>
            <a:endParaRPr lang="en-GB" sz="3300" b="1" dirty="0">
              <a:solidFill>
                <a:schemeClr val="tx1"/>
              </a:solidFill>
              <a:latin typeface="Calibri" panose="020F0502020204030204" pitchFamily="34" charset="0"/>
              <a:cs typeface="Calibri" panose="020F0502020204030204" pitchFamily="34" charset="0"/>
            </a:endParaRPr>
          </a:p>
          <a:p>
            <a:pPr marL="0" indent="0">
              <a:buNone/>
            </a:pPr>
            <a:r>
              <a:rPr lang="en-GB" sz="3300" b="1" dirty="0">
                <a:solidFill>
                  <a:schemeClr val="tx1"/>
                </a:solidFill>
                <a:latin typeface="Calibri" panose="020F0502020204030204" pitchFamily="34" charset="0"/>
                <a:cs typeface="Calibri" panose="020F0502020204030204" pitchFamily="34" charset="0"/>
              </a:rPr>
              <a:t>What you are applying for and why… </a:t>
            </a:r>
          </a:p>
          <a:p>
            <a:pPr marL="0" indent="0">
              <a:buNone/>
            </a:pPr>
            <a:r>
              <a:rPr lang="en-GB" sz="3300" dirty="0">
                <a:solidFill>
                  <a:schemeClr val="tx1"/>
                </a:solidFill>
                <a:latin typeface="Calibri" panose="020F0502020204030204" pitchFamily="34" charset="0"/>
                <a:cs typeface="Calibri" panose="020F0502020204030204" pitchFamily="34" charset="0"/>
              </a:rPr>
              <a:t>Things to consider:</a:t>
            </a:r>
          </a:p>
          <a:p>
            <a:pPr marL="0" indent="0">
              <a:buNone/>
            </a:pPr>
            <a:endParaRPr lang="en-GB" sz="3300" dirty="0">
              <a:solidFill>
                <a:schemeClr val="tx1"/>
              </a:solidFill>
              <a:latin typeface="Calibri" panose="020F0502020204030204" pitchFamily="34" charset="0"/>
              <a:cs typeface="Calibri" panose="020F0502020204030204" pitchFamily="34" charset="0"/>
            </a:endParaRPr>
          </a:p>
          <a:p>
            <a:r>
              <a:rPr lang="en-GB" sz="3300" dirty="0">
                <a:solidFill>
                  <a:schemeClr val="tx1"/>
                </a:solidFill>
                <a:latin typeface="Calibri" panose="020F0502020204030204" pitchFamily="34" charset="0"/>
                <a:cs typeface="Calibri" panose="020F0502020204030204" pitchFamily="34" charset="0"/>
              </a:rPr>
              <a:t>Does the degree relate to an interest or passion of yours?</a:t>
            </a:r>
          </a:p>
          <a:p>
            <a:r>
              <a:rPr lang="en-GB" sz="3300" dirty="0">
                <a:solidFill>
                  <a:schemeClr val="tx1"/>
                </a:solidFill>
                <a:latin typeface="Calibri" panose="020F0502020204030204" pitchFamily="34" charset="0"/>
                <a:cs typeface="Calibri" panose="020F0502020204030204" pitchFamily="34" charset="0"/>
              </a:rPr>
              <a:t>Why does this interest you?</a:t>
            </a:r>
          </a:p>
          <a:p>
            <a:r>
              <a:rPr lang="en-GB" sz="3300" dirty="0">
                <a:solidFill>
                  <a:schemeClr val="tx1"/>
                </a:solidFill>
                <a:latin typeface="Calibri" panose="020F0502020204030204" pitchFamily="34" charset="0"/>
                <a:cs typeface="Calibri" panose="020F0502020204030204" pitchFamily="34" charset="0"/>
              </a:rPr>
              <a:t>Why are you excited about this course?</a:t>
            </a:r>
          </a:p>
          <a:p>
            <a:r>
              <a:rPr lang="en-GB" sz="3300" dirty="0">
                <a:solidFill>
                  <a:schemeClr val="tx1"/>
                </a:solidFill>
                <a:latin typeface="Calibri" panose="020F0502020204030204" pitchFamily="34" charset="0"/>
                <a:cs typeface="Calibri" panose="020F0502020204030204" pitchFamily="34" charset="0"/>
              </a:rPr>
              <a:t>How do you feel about the possibility of studying this course?</a:t>
            </a:r>
          </a:p>
          <a:p>
            <a:r>
              <a:rPr lang="en-GB" sz="3300" dirty="0">
                <a:solidFill>
                  <a:schemeClr val="tx1"/>
                </a:solidFill>
                <a:latin typeface="Calibri" panose="020F0502020204030204" pitchFamily="34" charset="0"/>
                <a:cs typeface="Calibri" panose="020F0502020204030204" pitchFamily="34" charset="0"/>
              </a:rPr>
              <a:t>Have you read or seen something that has really sparked an interest in this area of study?</a:t>
            </a:r>
          </a:p>
          <a:p>
            <a:r>
              <a:rPr lang="en-GB" sz="3300" dirty="0">
                <a:solidFill>
                  <a:schemeClr val="tx1"/>
                </a:solidFill>
                <a:latin typeface="Calibri" panose="020F0502020204030204" pitchFamily="34" charset="0"/>
                <a:cs typeface="Calibri" panose="020F0502020204030204" pitchFamily="34" charset="0"/>
              </a:rPr>
              <a:t>What career prospects does the degree offer? </a:t>
            </a:r>
          </a:p>
          <a:p>
            <a:r>
              <a:rPr lang="en-GB" sz="3300" dirty="0">
                <a:solidFill>
                  <a:schemeClr val="tx1"/>
                </a:solidFill>
                <a:latin typeface="Calibri" panose="020F0502020204030204" pitchFamily="34" charset="0"/>
                <a:cs typeface="Calibri" panose="020F0502020204030204" pitchFamily="34" charset="0"/>
              </a:rPr>
              <a:t>Does the degree fit well with your skills and qualities?</a:t>
            </a:r>
            <a:endParaRPr lang="en-GB" sz="3300" u="sng" dirty="0">
              <a:solidFill>
                <a:schemeClr val="tx1"/>
              </a:solidFill>
              <a:latin typeface="Calibri" panose="020F0502020204030204" pitchFamily="34" charset="0"/>
              <a:cs typeface="Calibri" panose="020F0502020204030204" pitchFamily="34" charset="0"/>
            </a:endParaRPr>
          </a:p>
          <a:p>
            <a:endParaRPr lang="en-GB" dirty="0">
              <a:solidFill>
                <a:schemeClr val="tx1"/>
              </a:solidFill>
              <a:latin typeface="Calibri" panose="020F0502020204030204" pitchFamily="34" charset="0"/>
              <a:cs typeface="Calibri" panose="020F0502020204030204" pitchFamily="34" charset="0"/>
            </a:endParaRPr>
          </a:p>
        </p:txBody>
      </p:sp>
      <p:sp>
        <p:nvSpPr>
          <p:cNvPr id="4" name="Rectangle 3"/>
          <p:cNvSpPr/>
          <p:nvPr/>
        </p:nvSpPr>
        <p:spPr>
          <a:xfrm>
            <a:off x="7158446" y="1270360"/>
            <a:ext cx="4467497" cy="5404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Calibri" panose="020F0502020204030204" pitchFamily="34" charset="0"/>
                <a:cs typeface="Calibri" panose="020F0502020204030204" pitchFamily="34" charset="0"/>
              </a:rPr>
              <a:t>AVOID CLICHÉS!</a:t>
            </a:r>
          </a:p>
          <a:p>
            <a:endParaRPr lang="en-GB"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Try to avoid the most obvious opening sentences in your personal statement.</a:t>
            </a:r>
          </a:p>
          <a:p>
            <a:endParaRPr lang="en-GB"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Every year UCAS publishes a list of the most common opening lines in personal statements to help applicants avoid using these worn-out phrases. Previous years' top five included:</a:t>
            </a:r>
          </a:p>
          <a:p>
            <a:endParaRPr lang="en-GB" dirty="0">
              <a:solidFill>
                <a:schemeClr val="tx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solidFill>
                  <a:schemeClr val="tx1"/>
                </a:solidFill>
                <a:latin typeface="Calibri" panose="020F0502020204030204" pitchFamily="34" charset="0"/>
                <a:cs typeface="Calibri" panose="020F0502020204030204" pitchFamily="34" charset="0"/>
              </a:rPr>
              <a:t>'From a young age…'</a:t>
            </a:r>
          </a:p>
          <a:p>
            <a:pPr marL="285750" indent="-285750">
              <a:buFont typeface="Arial" panose="020B0604020202020204" pitchFamily="34" charset="0"/>
              <a:buChar char="•"/>
            </a:pPr>
            <a:r>
              <a:rPr lang="en-GB" dirty="0">
                <a:solidFill>
                  <a:schemeClr val="tx1"/>
                </a:solidFill>
                <a:latin typeface="Calibri" panose="020F0502020204030204" pitchFamily="34" charset="0"/>
                <a:cs typeface="Calibri" panose="020F0502020204030204" pitchFamily="34" charset="0"/>
              </a:rPr>
              <a:t>'For as long as I can remember…</a:t>
            </a:r>
          </a:p>
          <a:p>
            <a:pPr marL="285750" indent="-285750">
              <a:buFont typeface="Arial" panose="020B0604020202020204" pitchFamily="34" charset="0"/>
              <a:buChar char="•"/>
            </a:pPr>
            <a:r>
              <a:rPr lang="en-GB" dirty="0">
                <a:solidFill>
                  <a:schemeClr val="tx1"/>
                </a:solidFill>
                <a:latin typeface="Calibri" panose="020F0502020204030204" pitchFamily="34" charset="0"/>
                <a:cs typeface="Calibri" panose="020F0502020204030204" pitchFamily="34" charset="0"/>
              </a:rPr>
              <a:t>'I am applying for this course because…'</a:t>
            </a:r>
          </a:p>
          <a:p>
            <a:pPr marL="285750" indent="-285750">
              <a:buFont typeface="Arial" panose="020B0604020202020204" pitchFamily="34" charset="0"/>
              <a:buChar char="•"/>
            </a:pPr>
            <a:r>
              <a:rPr lang="en-GB" dirty="0">
                <a:solidFill>
                  <a:schemeClr val="tx1"/>
                </a:solidFill>
                <a:latin typeface="Calibri" panose="020F0502020204030204" pitchFamily="34" charset="0"/>
                <a:cs typeface="Calibri" panose="020F0502020204030204" pitchFamily="34" charset="0"/>
              </a:rPr>
              <a:t>'I have always been interested in…'</a:t>
            </a:r>
          </a:p>
          <a:p>
            <a:pPr marL="285750" indent="-285750">
              <a:buFont typeface="Arial" panose="020B0604020202020204" pitchFamily="34" charset="0"/>
              <a:buChar char="•"/>
            </a:pPr>
            <a:r>
              <a:rPr lang="en-GB" dirty="0">
                <a:solidFill>
                  <a:schemeClr val="tx1"/>
                </a:solidFill>
                <a:latin typeface="Calibri" panose="020F0502020204030204" pitchFamily="34" charset="0"/>
                <a:cs typeface="Calibri" panose="020F0502020204030204" pitchFamily="34" charset="0"/>
              </a:rPr>
              <a:t>'Throughout my life I have always enjoyed…'</a:t>
            </a:r>
          </a:p>
        </p:txBody>
      </p:sp>
    </p:spTree>
    <p:extLst>
      <p:ext uri="{BB962C8B-B14F-4D97-AF65-F5344CB8AC3E}">
        <p14:creationId xmlns:p14="http://schemas.microsoft.com/office/powerpoint/2010/main" val="8735581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Main body</a:t>
            </a:r>
          </a:p>
        </p:txBody>
      </p:sp>
      <p:sp>
        <p:nvSpPr>
          <p:cNvPr id="3" name="Content Placeholder 2"/>
          <p:cNvSpPr>
            <a:spLocks noGrp="1"/>
          </p:cNvSpPr>
          <p:nvPr>
            <p:ph idx="1"/>
          </p:nvPr>
        </p:nvSpPr>
        <p:spPr>
          <a:xfrm>
            <a:off x="940526" y="1240972"/>
            <a:ext cx="10946674" cy="5617027"/>
          </a:xfrm>
        </p:spPr>
        <p:txBody>
          <a:bodyPr>
            <a:normAutofit fontScale="92500" lnSpcReduction="20000"/>
          </a:bodyPr>
          <a:lstStyle/>
          <a:p>
            <a:pPr marL="0" indent="0">
              <a:buNone/>
            </a:pPr>
            <a:r>
              <a:rPr lang="en-GB" sz="2200" b="1" dirty="0">
                <a:solidFill>
                  <a:schemeClr val="tx1"/>
                </a:solidFill>
                <a:latin typeface="Calibri" panose="020F0502020204030204" pitchFamily="34" charset="0"/>
                <a:cs typeface="Calibri" panose="020F0502020204030204" pitchFamily="34" charset="0"/>
              </a:rPr>
              <a:t>What is included is quite specific to you but applicants often use a combination of:</a:t>
            </a:r>
          </a:p>
          <a:p>
            <a:pPr marL="0" indent="0">
              <a:buNone/>
            </a:pPr>
            <a:endParaRPr lang="en-GB" sz="2200" b="1" dirty="0">
              <a:solidFill>
                <a:schemeClr val="tx1"/>
              </a:solidFill>
              <a:latin typeface="Calibri" panose="020F0502020204030204" pitchFamily="34" charset="0"/>
              <a:cs typeface="Calibri" panose="020F0502020204030204" pitchFamily="34" charset="0"/>
            </a:endParaRPr>
          </a:p>
          <a:p>
            <a:r>
              <a:rPr lang="en-GB" sz="2200" dirty="0">
                <a:solidFill>
                  <a:schemeClr val="tx1"/>
                </a:solidFill>
                <a:latin typeface="Calibri" panose="020F0502020204030204" pitchFamily="34" charset="0"/>
                <a:cs typeface="Calibri" panose="020F0502020204030204" pitchFamily="34" charset="0"/>
              </a:rPr>
              <a:t>Relevant school subjects</a:t>
            </a:r>
          </a:p>
          <a:p>
            <a:r>
              <a:rPr lang="en-GB" sz="2200" dirty="0">
                <a:solidFill>
                  <a:schemeClr val="tx1"/>
                </a:solidFill>
                <a:latin typeface="Calibri" panose="020F0502020204030204" pitchFamily="34" charset="0"/>
                <a:cs typeface="Calibri" panose="020F0502020204030204" pitchFamily="34" charset="0"/>
              </a:rPr>
              <a:t>Leadership opportunities such as Prefect, Captain, House Leader, House Charity Leader, Language Ambassador, Sports Leader…</a:t>
            </a:r>
          </a:p>
          <a:p>
            <a:r>
              <a:rPr lang="en-GB" sz="2200" dirty="0">
                <a:solidFill>
                  <a:schemeClr val="tx1"/>
                </a:solidFill>
                <a:latin typeface="Calibri" panose="020F0502020204030204" pitchFamily="34" charset="0"/>
                <a:cs typeface="Calibri" panose="020F0502020204030204" pitchFamily="34" charset="0"/>
              </a:rPr>
              <a:t>Clubs in and out of school</a:t>
            </a:r>
          </a:p>
          <a:p>
            <a:r>
              <a:rPr lang="en-GB" sz="2200" dirty="0">
                <a:solidFill>
                  <a:schemeClr val="tx1"/>
                </a:solidFill>
                <a:latin typeface="Calibri" panose="020F0502020204030204" pitchFamily="34" charset="0"/>
                <a:cs typeface="Calibri" panose="020F0502020204030204" pitchFamily="34" charset="0"/>
              </a:rPr>
              <a:t>Sporting and/or creative activities in and out of school.</a:t>
            </a:r>
          </a:p>
          <a:p>
            <a:r>
              <a:rPr lang="en-GB" sz="2200" dirty="0">
                <a:solidFill>
                  <a:schemeClr val="tx1"/>
                </a:solidFill>
                <a:latin typeface="Calibri" panose="020F0502020204030204" pitchFamily="34" charset="0"/>
                <a:cs typeface="Calibri" panose="020F0502020204030204" pitchFamily="34" charset="0"/>
              </a:rPr>
              <a:t>Work experience </a:t>
            </a:r>
          </a:p>
          <a:p>
            <a:r>
              <a:rPr lang="en-GB" sz="2200" dirty="0">
                <a:solidFill>
                  <a:schemeClr val="tx1"/>
                </a:solidFill>
                <a:latin typeface="Calibri" panose="020F0502020204030204" pitchFamily="34" charset="0"/>
                <a:cs typeface="Calibri" panose="020F0502020204030204" pitchFamily="34" charset="0"/>
              </a:rPr>
              <a:t>Employment</a:t>
            </a:r>
          </a:p>
          <a:p>
            <a:r>
              <a:rPr lang="en-GB" sz="2200" dirty="0">
                <a:solidFill>
                  <a:schemeClr val="tx1"/>
                </a:solidFill>
                <a:latin typeface="Calibri" panose="020F0502020204030204" pitchFamily="34" charset="0"/>
                <a:cs typeface="Calibri" panose="020F0502020204030204" pitchFamily="34" charset="0"/>
              </a:rPr>
              <a:t>Guides, Boys Brigade, Cadets, youth group, Duke of Edinburgh…</a:t>
            </a:r>
          </a:p>
          <a:p>
            <a:r>
              <a:rPr lang="en-GB" sz="2200" dirty="0">
                <a:solidFill>
                  <a:schemeClr val="tx1"/>
                </a:solidFill>
                <a:latin typeface="Calibri" panose="020F0502020204030204" pitchFamily="34" charset="0"/>
                <a:cs typeface="Calibri" panose="020F0502020204030204" pitchFamily="34" charset="0"/>
              </a:rPr>
              <a:t>Hobbies such as computer coding and reading literature related to university courses.</a:t>
            </a:r>
          </a:p>
          <a:p>
            <a:pPr marL="0" indent="0">
              <a:buNone/>
            </a:pPr>
            <a:endParaRPr lang="en-GB" sz="2200" dirty="0">
              <a:solidFill>
                <a:schemeClr val="tx1"/>
              </a:solidFill>
              <a:latin typeface="Calibri" panose="020F0502020204030204" pitchFamily="34" charset="0"/>
              <a:cs typeface="Calibri" panose="020F0502020204030204" pitchFamily="34" charset="0"/>
            </a:endParaRPr>
          </a:p>
          <a:p>
            <a:pPr marL="0" indent="0" algn="ctr">
              <a:buNone/>
            </a:pPr>
            <a:r>
              <a:rPr lang="en-GB" sz="2200" b="1" dirty="0">
                <a:solidFill>
                  <a:schemeClr val="tx1"/>
                </a:solidFill>
                <a:latin typeface="Calibri" panose="020F0502020204030204" pitchFamily="34" charset="0"/>
                <a:cs typeface="Calibri" panose="020F0502020204030204" pitchFamily="34" charset="0"/>
              </a:rPr>
              <a:t>As you discuss these experiences, ensure you are linking them to your skills and qualities whilst also relating them to the courses you are applying for i.e. why they evidence your readiness to study this course at university.</a:t>
            </a:r>
          </a:p>
          <a:p>
            <a:endParaRPr lang="en-GB" dirty="0">
              <a:solidFill>
                <a:schemeClr val="tx1"/>
              </a:solidFill>
              <a:latin typeface="Calibri" panose="020F0502020204030204" pitchFamily="34" charset="0"/>
              <a:cs typeface="Calibri" panose="020F0502020204030204" pitchFamily="34" charset="0"/>
            </a:endParaRPr>
          </a:p>
          <a:p>
            <a:endParaRPr lang="en-GB"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35778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p>
        </p:txBody>
      </p:sp>
      <p:sp>
        <p:nvSpPr>
          <p:cNvPr id="3" name="Content Placeholder 2"/>
          <p:cNvSpPr>
            <a:spLocks noGrp="1"/>
          </p:cNvSpPr>
          <p:nvPr>
            <p:ph idx="1"/>
          </p:nvPr>
        </p:nvSpPr>
        <p:spPr>
          <a:xfrm>
            <a:off x="1251678" y="1619796"/>
            <a:ext cx="10178322" cy="5016135"/>
          </a:xfrm>
        </p:spPr>
        <p:txBody>
          <a:bodyPr>
            <a:normAutofit/>
          </a:bodyPr>
          <a:lstStyle/>
          <a:p>
            <a:pPr marL="0" indent="0">
              <a:buNone/>
            </a:pPr>
            <a:r>
              <a:rPr lang="en-GB" dirty="0">
                <a:solidFill>
                  <a:schemeClr val="tx1"/>
                </a:solidFill>
                <a:latin typeface="Calibri" panose="020F0502020204030204" pitchFamily="34" charset="0"/>
                <a:cs typeface="Calibri" panose="020F0502020204030204" pitchFamily="34" charset="0"/>
              </a:rPr>
              <a:t>Pulling your final thoughts together into your conclusion is tricky and requires a careful balance – it should add something special to your statement but it shouldn’t have lots of new information. Consider:</a:t>
            </a:r>
          </a:p>
          <a:p>
            <a:pPr marL="0" indent="0">
              <a:buNone/>
            </a:pPr>
            <a:r>
              <a:rPr lang="en-GB" dirty="0">
                <a:solidFill>
                  <a:schemeClr val="tx1"/>
                </a:solidFill>
                <a:latin typeface="Calibri" panose="020F0502020204030204" pitchFamily="34" charset="0"/>
                <a:cs typeface="Calibri" panose="020F0502020204030204" pitchFamily="34" charset="0"/>
              </a:rPr>
              <a:t> </a:t>
            </a:r>
          </a:p>
          <a:p>
            <a:r>
              <a:rPr lang="en-GB" dirty="0">
                <a:solidFill>
                  <a:schemeClr val="tx1"/>
                </a:solidFill>
                <a:latin typeface="Calibri" panose="020F0502020204030204" pitchFamily="34" charset="0"/>
                <a:cs typeface="Calibri" panose="020F0502020204030204" pitchFamily="34" charset="0"/>
              </a:rPr>
              <a:t>Tying your conclusion back to the rest of your statement by summarising some of your key points.</a:t>
            </a:r>
          </a:p>
          <a:p>
            <a:r>
              <a:rPr lang="en-GB" dirty="0">
                <a:solidFill>
                  <a:schemeClr val="tx1"/>
                </a:solidFill>
                <a:latin typeface="Calibri" panose="020F0502020204030204" pitchFamily="34" charset="0"/>
                <a:cs typeface="Calibri" panose="020F0502020204030204" pitchFamily="34" charset="0"/>
              </a:rPr>
              <a:t>Portraying your interest and enthusiasm by outlining what you are looking forward to most about the course and the overall university experience, for example, meeting new people, joining clubs and societies etc…</a:t>
            </a:r>
          </a:p>
          <a:p>
            <a:r>
              <a:rPr lang="en-GB" dirty="0">
                <a:solidFill>
                  <a:schemeClr val="tx1"/>
                </a:solidFill>
                <a:latin typeface="Calibri" panose="020F0502020204030204" pitchFamily="34" charset="0"/>
                <a:cs typeface="Calibri" panose="020F0502020204030204" pitchFamily="34" charset="0"/>
              </a:rPr>
              <a:t>Demonstrating that you are goal orientated and optimistic about your future by mentioning a career path you are interested in.</a:t>
            </a:r>
          </a:p>
        </p:txBody>
      </p:sp>
    </p:spTree>
    <p:extLst>
      <p:ext uri="{BB962C8B-B14F-4D97-AF65-F5344CB8AC3E}">
        <p14:creationId xmlns:p14="http://schemas.microsoft.com/office/powerpoint/2010/main" val="32613719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Personal statement examples</a:t>
            </a:r>
          </a:p>
        </p:txBody>
      </p:sp>
      <p:sp>
        <p:nvSpPr>
          <p:cNvPr id="3" name="Content Placeholder 2"/>
          <p:cNvSpPr>
            <a:spLocks noGrp="1"/>
          </p:cNvSpPr>
          <p:nvPr>
            <p:ph idx="1"/>
          </p:nvPr>
        </p:nvSpPr>
        <p:spPr/>
        <p:txBody>
          <a:bodyPr/>
          <a:lstStyle/>
          <a:p>
            <a:r>
              <a:rPr lang="en-GB" dirty="0">
                <a:solidFill>
                  <a:schemeClr val="tx1"/>
                </a:solidFill>
                <a:latin typeface="Calibri" panose="020F0502020204030204" pitchFamily="34" charset="0"/>
                <a:cs typeface="Calibri" panose="020F0502020204030204" pitchFamily="34" charset="0"/>
              </a:rPr>
              <a:t>In the </a:t>
            </a:r>
            <a:r>
              <a:rPr lang="en-GB" b="1" dirty="0">
                <a:solidFill>
                  <a:schemeClr val="tx1"/>
                </a:solidFill>
                <a:latin typeface="Calibri" panose="020F0502020204030204" pitchFamily="34" charset="0"/>
                <a:cs typeface="Calibri" panose="020F0502020204030204" pitchFamily="34" charset="0"/>
              </a:rPr>
              <a:t>S6 2020 2020 Team – UCAS channel – Files – Writing Your Personal Statement – Example Personal Statements </a:t>
            </a:r>
            <a:r>
              <a:rPr lang="en-GB" dirty="0">
                <a:solidFill>
                  <a:schemeClr val="tx1"/>
                </a:solidFill>
                <a:latin typeface="Calibri" panose="020F0502020204030204" pitchFamily="34" charset="0"/>
                <a:cs typeface="Calibri" panose="020F0502020204030204" pitchFamily="34" charset="0"/>
              </a:rPr>
              <a:t>you will find some examples.</a:t>
            </a:r>
          </a:p>
          <a:p>
            <a:r>
              <a:rPr lang="en-GB" dirty="0">
                <a:solidFill>
                  <a:schemeClr val="tx1"/>
                </a:solidFill>
                <a:latin typeface="Calibri" panose="020F0502020204030204" pitchFamily="34" charset="0"/>
                <a:cs typeface="Calibri" panose="020F0502020204030204" pitchFamily="34" charset="0"/>
              </a:rPr>
              <a:t>These are by no means perfect but they are good examples to give you an idea of how to structure your ideas.</a:t>
            </a:r>
          </a:p>
          <a:p>
            <a:r>
              <a:rPr lang="en-GB" dirty="0">
                <a:solidFill>
                  <a:schemeClr val="tx1"/>
                </a:solidFill>
                <a:latin typeface="Calibri" panose="020F0502020204030204" pitchFamily="34" charset="0"/>
                <a:cs typeface="Calibri" panose="020F0502020204030204" pitchFamily="34" charset="0"/>
              </a:rPr>
              <a:t>You will also find examples online, however, please use caution when looking at these – the last thing you want is for your statement to sound like the thousands of other statements that reach the admission team inbox.</a:t>
            </a:r>
          </a:p>
          <a:p>
            <a:endParaRPr lang="en-GB" dirty="0">
              <a:solidFill>
                <a:schemeClr val="tx1"/>
              </a:solidFill>
              <a:latin typeface="Calibri" panose="020F0502020204030204" pitchFamily="34" charset="0"/>
              <a:cs typeface="Calibri" panose="020F0502020204030204" pitchFamily="34" charset="0"/>
            </a:endParaRPr>
          </a:p>
          <a:p>
            <a:endParaRPr lang="en-GB"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24235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Final checks</a:t>
            </a:r>
          </a:p>
        </p:txBody>
      </p:sp>
      <p:sp>
        <p:nvSpPr>
          <p:cNvPr id="3" name="Content Placeholder 2"/>
          <p:cNvSpPr>
            <a:spLocks noGrp="1"/>
          </p:cNvSpPr>
          <p:nvPr>
            <p:ph idx="1"/>
          </p:nvPr>
        </p:nvSpPr>
        <p:spPr>
          <a:xfrm>
            <a:off x="927465" y="1580605"/>
            <a:ext cx="11025049" cy="5277395"/>
          </a:xfrm>
        </p:spPr>
        <p:txBody>
          <a:bodyPr>
            <a:normAutofit fontScale="47500" lnSpcReduction="20000"/>
          </a:bodyPr>
          <a:lstStyle/>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a:t>
            </a:r>
            <a:r>
              <a:rPr lang="en-GB" sz="3800" dirty="0">
                <a:solidFill>
                  <a:schemeClr val="tx1"/>
                </a:solidFill>
                <a:latin typeface="Calibri" panose="020F0502020204030204" pitchFamily="34" charset="0"/>
                <a:cs typeface="Calibri" panose="020F0502020204030204" pitchFamily="34" charset="0"/>
              </a:rPr>
              <a:t> show you know your strengths, and outline your ideas clearly.</a:t>
            </a:r>
          </a:p>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 </a:t>
            </a:r>
            <a:r>
              <a:rPr lang="en-GB" sz="3800" dirty="0">
                <a:solidFill>
                  <a:schemeClr val="tx1"/>
                </a:solidFill>
                <a:latin typeface="Calibri" panose="020F0502020204030204" pitchFamily="34" charset="0"/>
                <a:cs typeface="Calibri" panose="020F0502020204030204" pitchFamily="34" charset="0"/>
              </a:rPr>
              <a:t>use clear, concise and formal language.</a:t>
            </a:r>
            <a:endParaRPr lang="en-GB" sz="3800" b="1" dirty="0">
              <a:solidFill>
                <a:schemeClr val="tx1"/>
              </a:solidFill>
              <a:latin typeface="Calibri" panose="020F0502020204030204" pitchFamily="34" charset="0"/>
              <a:cs typeface="Calibri" panose="020F0502020204030204" pitchFamily="34" charset="0"/>
            </a:endParaRPr>
          </a:p>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a:t>
            </a:r>
            <a:r>
              <a:rPr lang="en-GB" sz="3800" dirty="0">
                <a:solidFill>
                  <a:schemeClr val="tx1"/>
                </a:solidFill>
                <a:latin typeface="Calibri" panose="020F0502020204030204" pitchFamily="34" charset="0"/>
                <a:cs typeface="Calibri" panose="020F0502020204030204" pitchFamily="34" charset="0"/>
              </a:rPr>
              <a:t> be enthusiastic – if you show you’re interested in the course, it may help you get a place.</a:t>
            </a:r>
          </a:p>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a:t>
            </a:r>
            <a:r>
              <a:rPr lang="en-GB" sz="3800" dirty="0">
                <a:solidFill>
                  <a:schemeClr val="tx1"/>
                </a:solidFill>
                <a:latin typeface="Calibri" panose="020F0502020204030204" pitchFamily="34" charset="0"/>
                <a:cs typeface="Calibri" panose="020F0502020204030204" pitchFamily="34" charset="0"/>
              </a:rPr>
              <a:t> expect to produce several drafts of your personal statement before being totally happy with it.</a:t>
            </a:r>
          </a:p>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a:t>
            </a:r>
            <a:r>
              <a:rPr lang="en-GB" sz="3800" dirty="0">
                <a:solidFill>
                  <a:schemeClr val="tx1"/>
                </a:solidFill>
                <a:latin typeface="Calibri" panose="020F0502020204030204" pitchFamily="34" charset="0"/>
                <a:cs typeface="Calibri" panose="020F0502020204030204" pitchFamily="34" charset="0"/>
              </a:rPr>
              <a:t> ask people you trust for their feedback</a:t>
            </a:r>
          </a:p>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 </a:t>
            </a:r>
            <a:r>
              <a:rPr lang="en-GB" sz="3800" dirty="0">
                <a:solidFill>
                  <a:schemeClr val="tx1"/>
                </a:solidFill>
                <a:latin typeface="Calibri" panose="020F0502020204030204" pitchFamily="34" charset="0"/>
                <a:cs typeface="Calibri" panose="020F0502020204030204" pitchFamily="34" charset="0"/>
              </a:rPr>
              <a:t>look again at the course information and read your personal statement to yourself  – can you tell from your reading your statement that these are the courses you are applying for?</a:t>
            </a:r>
            <a:endParaRPr lang="en-GB" sz="3800" b="1" dirty="0">
              <a:solidFill>
                <a:schemeClr val="tx1"/>
              </a:solidFill>
              <a:latin typeface="Calibri" panose="020F0502020204030204" pitchFamily="34" charset="0"/>
              <a:cs typeface="Calibri" panose="020F0502020204030204" pitchFamily="34" charset="0"/>
            </a:endParaRPr>
          </a:p>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Don’t</a:t>
            </a:r>
            <a:r>
              <a:rPr lang="en-GB" sz="3800" dirty="0">
                <a:solidFill>
                  <a:schemeClr val="tx1"/>
                </a:solidFill>
                <a:latin typeface="Calibri" panose="020F0502020204030204" pitchFamily="34" charset="0"/>
                <a:cs typeface="Calibri" panose="020F0502020204030204" pitchFamily="34" charset="0"/>
              </a:rPr>
              <a:t> be tempted to buy or copy a personal statement, or share yours. All personal statements are checked for similarity – if your personal statement is flagged as similar to other applicants, it could affect your chances of being offered a place.</a:t>
            </a:r>
          </a:p>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Don’t</a:t>
            </a:r>
            <a:r>
              <a:rPr lang="en-GB" sz="3800" dirty="0">
                <a:solidFill>
                  <a:schemeClr val="tx1"/>
                </a:solidFill>
                <a:latin typeface="Calibri" panose="020F0502020204030204" pitchFamily="34" charset="0"/>
                <a:cs typeface="Calibri" panose="020F0502020204030204" pitchFamily="34" charset="0"/>
              </a:rPr>
              <a:t> exaggerate – if you do, you may get caught out in an interview when asked to elaborate on an interesting achievement.</a:t>
            </a:r>
          </a:p>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Don’t </a:t>
            </a:r>
            <a:r>
              <a:rPr lang="en-GB" sz="3800" dirty="0">
                <a:solidFill>
                  <a:schemeClr val="tx1"/>
                </a:solidFill>
                <a:latin typeface="Calibri" panose="020F0502020204030204" pitchFamily="34" charset="0"/>
                <a:cs typeface="Calibri" panose="020F0502020204030204" pitchFamily="34" charset="0"/>
              </a:rPr>
              <a:t>rely on a spellchecker, as it will not pick up everything – proofread as many times as possible.</a:t>
            </a:r>
          </a:p>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Don’t</a:t>
            </a:r>
            <a:r>
              <a:rPr lang="en-GB" sz="3800" dirty="0">
                <a:solidFill>
                  <a:schemeClr val="tx1"/>
                </a:solidFill>
                <a:latin typeface="Calibri" panose="020F0502020204030204" pitchFamily="34" charset="0"/>
                <a:cs typeface="Calibri" panose="020F0502020204030204" pitchFamily="34" charset="0"/>
              </a:rPr>
              <a:t> leave it to the last minute – your statement will seem rushed, and important information could be left out.</a:t>
            </a:r>
          </a:p>
          <a:p>
            <a:pPr>
              <a:buFont typeface="Wingdings" panose="05000000000000000000" pitchFamily="2" charset="2"/>
              <a:buChar char="ü"/>
            </a:pPr>
            <a:r>
              <a:rPr lang="en-GB" sz="3800" b="1" dirty="0">
                <a:solidFill>
                  <a:schemeClr val="tx1"/>
                </a:solidFill>
                <a:latin typeface="Calibri" panose="020F0502020204030204" pitchFamily="34" charset="0"/>
                <a:cs typeface="Calibri" panose="020F0502020204030204" pitchFamily="34" charset="0"/>
              </a:rPr>
              <a:t>Don’t</a:t>
            </a:r>
            <a:r>
              <a:rPr lang="en-GB" sz="3800" dirty="0">
                <a:solidFill>
                  <a:schemeClr val="tx1"/>
                </a:solidFill>
                <a:latin typeface="Calibri" panose="020F0502020204030204" pitchFamily="34" charset="0"/>
                <a:cs typeface="Calibri" panose="020F0502020204030204" pitchFamily="34" charset="0"/>
              </a:rPr>
              <a:t> let spelling and grammatical errors spoil your statement – a good way to do this is to read it out loud to yourself and have someone read it to you. This will help you to pick out issues with punctuation or poor choices in phrasing.</a:t>
            </a:r>
          </a:p>
          <a:p>
            <a:endParaRPr lang="en-GB"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02982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Don’t forget</a:t>
            </a:r>
          </a:p>
        </p:txBody>
      </p:sp>
      <p:sp>
        <p:nvSpPr>
          <p:cNvPr id="3" name="Content Placeholder 2"/>
          <p:cNvSpPr>
            <a:spLocks noGrp="1"/>
          </p:cNvSpPr>
          <p:nvPr>
            <p:ph idx="1"/>
          </p:nvPr>
        </p:nvSpPr>
        <p:spPr/>
        <p:txBody>
          <a:bodyPr>
            <a:normAutofit/>
          </a:bodyPr>
          <a:lstStyle/>
          <a:p>
            <a:r>
              <a:rPr lang="en-GB" sz="3600" dirty="0">
                <a:solidFill>
                  <a:schemeClr val="tx1"/>
                </a:solidFill>
                <a:latin typeface="Calibri" panose="020F0502020204030204" pitchFamily="34" charset="0"/>
                <a:cs typeface="Calibri" panose="020F0502020204030204" pitchFamily="34" charset="0"/>
              </a:rPr>
              <a:t>1</a:t>
            </a:r>
            <a:r>
              <a:rPr lang="en-GB" sz="3600" baseline="30000" dirty="0">
                <a:solidFill>
                  <a:schemeClr val="tx1"/>
                </a:solidFill>
                <a:latin typeface="Calibri" panose="020F0502020204030204" pitchFamily="34" charset="0"/>
                <a:cs typeface="Calibri" panose="020F0502020204030204" pitchFamily="34" charset="0"/>
              </a:rPr>
              <a:t>st</a:t>
            </a:r>
            <a:r>
              <a:rPr lang="en-GB" sz="3600" dirty="0">
                <a:solidFill>
                  <a:schemeClr val="tx1"/>
                </a:solidFill>
                <a:latin typeface="Calibri" panose="020F0502020204030204" pitchFamily="34" charset="0"/>
                <a:cs typeface="Calibri" panose="020F0502020204030204" pitchFamily="34" charset="0"/>
              </a:rPr>
              <a:t> draft deadline is 16</a:t>
            </a:r>
            <a:r>
              <a:rPr lang="en-GB" sz="3600" baseline="30000" dirty="0">
                <a:solidFill>
                  <a:schemeClr val="tx1"/>
                </a:solidFill>
                <a:latin typeface="Calibri" panose="020F0502020204030204" pitchFamily="34" charset="0"/>
                <a:cs typeface="Calibri" panose="020F0502020204030204" pitchFamily="34" charset="0"/>
              </a:rPr>
              <a:t>th</a:t>
            </a:r>
            <a:r>
              <a:rPr lang="en-GB" sz="3600" dirty="0">
                <a:solidFill>
                  <a:schemeClr val="tx1"/>
                </a:solidFill>
                <a:latin typeface="Calibri" panose="020F0502020204030204" pitchFamily="34" charset="0"/>
                <a:cs typeface="Calibri" panose="020F0502020204030204" pitchFamily="34" charset="0"/>
              </a:rPr>
              <a:t> September 2020.</a:t>
            </a:r>
          </a:p>
          <a:p>
            <a:r>
              <a:rPr lang="en-GB" sz="3600" dirty="0">
                <a:solidFill>
                  <a:schemeClr val="tx1"/>
                </a:solidFill>
                <a:latin typeface="Calibri" panose="020F0502020204030204" pitchFamily="34" charset="0"/>
                <a:cs typeface="Calibri" panose="020F0502020204030204" pitchFamily="34" charset="0"/>
              </a:rPr>
              <a:t>Final draft deadline is 29</a:t>
            </a:r>
            <a:r>
              <a:rPr lang="en-GB" sz="3600" baseline="30000" dirty="0">
                <a:solidFill>
                  <a:schemeClr val="tx1"/>
                </a:solidFill>
                <a:latin typeface="Calibri" panose="020F0502020204030204" pitchFamily="34" charset="0"/>
                <a:cs typeface="Calibri" panose="020F0502020204030204" pitchFamily="34" charset="0"/>
              </a:rPr>
              <a:t>th</a:t>
            </a:r>
            <a:r>
              <a:rPr lang="en-GB" sz="3600" dirty="0">
                <a:solidFill>
                  <a:schemeClr val="tx1"/>
                </a:solidFill>
                <a:latin typeface="Calibri" panose="020F0502020204030204" pitchFamily="34" charset="0"/>
                <a:cs typeface="Calibri" panose="020F0502020204030204" pitchFamily="34" charset="0"/>
              </a:rPr>
              <a:t> November 2020.</a:t>
            </a:r>
          </a:p>
          <a:p>
            <a:r>
              <a:rPr lang="en-GB" sz="3600" dirty="0">
                <a:solidFill>
                  <a:schemeClr val="tx1"/>
                </a:solidFill>
                <a:latin typeface="Calibri" panose="020F0502020204030204" pitchFamily="34" charset="0"/>
                <a:cs typeface="Calibri" panose="020F0502020204030204" pitchFamily="34" charset="0"/>
              </a:rPr>
              <a:t>Your DHH needs time to read your statement and provide you with feedback so stick to the deadlines.</a:t>
            </a:r>
          </a:p>
        </p:txBody>
      </p:sp>
    </p:spTree>
    <p:extLst>
      <p:ext uri="{BB962C8B-B14F-4D97-AF65-F5344CB8AC3E}">
        <p14:creationId xmlns:p14="http://schemas.microsoft.com/office/powerpoint/2010/main" val="11149157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Ucas reference</a:t>
            </a:r>
          </a:p>
        </p:txBody>
      </p:sp>
      <p:sp>
        <p:nvSpPr>
          <p:cNvPr id="3" name="Content Placeholder 2"/>
          <p:cNvSpPr>
            <a:spLocks noGrp="1"/>
          </p:cNvSpPr>
          <p:nvPr>
            <p:ph idx="1"/>
          </p:nvPr>
        </p:nvSpPr>
        <p:spPr>
          <a:xfrm>
            <a:off x="1071570" y="1266996"/>
            <a:ext cx="10815630" cy="5056908"/>
          </a:xfrm>
        </p:spPr>
        <p:txBody>
          <a:bodyPr>
            <a:normAutofit/>
          </a:bodyPr>
          <a:lstStyle/>
          <a:p>
            <a:r>
              <a:rPr lang="en-GB" dirty="0">
                <a:solidFill>
                  <a:schemeClr val="tx1"/>
                </a:solidFill>
                <a:latin typeface="Calibri" panose="020F0502020204030204" pitchFamily="34" charset="0"/>
                <a:cs typeface="Calibri" panose="020F0502020204030204" pitchFamily="34" charset="0"/>
              </a:rPr>
              <a:t>Your DHH writes your reference using a combination of their knowledge about you along with information that your teachers will provide. </a:t>
            </a:r>
          </a:p>
          <a:p>
            <a:r>
              <a:rPr lang="en-GB" dirty="0">
                <a:solidFill>
                  <a:schemeClr val="tx1"/>
                </a:solidFill>
                <a:latin typeface="Calibri" panose="020F0502020204030204" pitchFamily="34" charset="0"/>
                <a:cs typeface="Calibri" panose="020F0502020204030204" pitchFamily="34" charset="0"/>
              </a:rPr>
              <a:t>To gather this information you will be asked to give teachers an information request form – an example of the teacher reference sheet is in the S6 Teams - UCAS channel files.</a:t>
            </a:r>
          </a:p>
          <a:p>
            <a:r>
              <a:rPr lang="en-GB" dirty="0">
                <a:solidFill>
                  <a:schemeClr val="tx1"/>
                </a:solidFill>
                <a:latin typeface="Calibri" panose="020F0502020204030204" pitchFamily="34" charset="0"/>
                <a:cs typeface="Calibri" panose="020F0502020204030204" pitchFamily="34" charset="0"/>
              </a:rPr>
              <a:t>Your DHH wants these returned to them by the 30</a:t>
            </a:r>
            <a:r>
              <a:rPr lang="en-GB" baseline="30000" dirty="0">
                <a:solidFill>
                  <a:schemeClr val="tx1"/>
                </a:solidFill>
                <a:latin typeface="Calibri" panose="020F0502020204030204" pitchFamily="34" charset="0"/>
                <a:cs typeface="Calibri" panose="020F0502020204030204" pitchFamily="34" charset="0"/>
              </a:rPr>
              <a:t>th</a:t>
            </a:r>
            <a:r>
              <a:rPr lang="en-GB" dirty="0">
                <a:solidFill>
                  <a:schemeClr val="tx1"/>
                </a:solidFill>
                <a:latin typeface="Calibri" panose="020F0502020204030204" pitchFamily="34" charset="0"/>
                <a:cs typeface="Calibri" panose="020F0502020204030204" pitchFamily="34" charset="0"/>
              </a:rPr>
              <a:t> October to ensure they have enough time to use the information to write you a good reference.</a:t>
            </a:r>
          </a:p>
          <a:p>
            <a:r>
              <a:rPr lang="en-GB" dirty="0">
                <a:solidFill>
                  <a:schemeClr val="tx1"/>
                </a:solidFill>
                <a:latin typeface="Calibri" panose="020F0502020204030204" pitchFamily="34" charset="0"/>
                <a:cs typeface="Calibri" panose="020F0502020204030204" pitchFamily="34" charset="0"/>
              </a:rPr>
              <a:t>You must give a copy of this form to your current teachers as they need to provide predicted grades. You can also give copies of the form to teachers who you feel know you well.</a:t>
            </a:r>
          </a:p>
          <a:p>
            <a:r>
              <a:rPr lang="en-GB" dirty="0">
                <a:solidFill>
                  <a:schemeClr val="tx1"/>
                </a:solidFill>
                <a:latin typeface="Calibri" panose="020F0502020204030204" pitchFamily="34" charset="0"/>
                <a:cs typeface="Calibri" panose="020F0502020204030204" pitchFamily="34" charset="0"/>
              </a:rPr>
              <a:t>Your DHH will enter these predicted grades into the reference section of your application and will upload a copy of the reference – we will let you see the reference before we submit it. </a:t>
            </a:r>
          </a:p>
          <a:p>
            <a:r>
              <a:rPr lang="en-GB" dirty="0">
                <a:solidFill>
                  <a:schemeClr val="tx1"/>
                </a:solidFill>
                <a:latin typeface="Calibri" panose="020F0502020204030204" pitchFamily="34" charset="0"/>
                <a:cs typeface="Calibri" panose="020F0502020204030204" pitchFamily="34" charset="0"/>
              </a:rPr>
              <a:t>If there is anything you would like to your DHH to say in the reference i.e. an activity we don’t know you’re involved in, please let use know.</a:t>
            </a:r>
          </a:p>
        </p:txBody>
      </p:sp>
    </p:spTree>
    <p:extLst>
      <p:ext uri="{BB962C8B-B14F-4D97-AF65-F5344CB8AC3E}">
        <p14:creationId xmlns:p14="http://schemas.microsoft.com/office/powerpoint/2010/main" val="2163758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Sending your application</a:t>
            </a:r>
          </a:p>
        </p:txBody>
      </p:sp>
      <p:sp>
        <p:nvSpPr>
          <p:cNvPr id="3" name="Content Placeholder 2"/>
          <p:cNvSpPr>
            <a:spLocks noGrp="1"/>
          </p:cNvSpPr>
          <p:nvPr>
            <p:ph idx="1"/>
          </p:nvPr>
        </p:nvSpPr>
        <p:spPr>
          <a:xfrm>
            <a:off x="1016150" y="1482438"/>
            <a:ext cx="6615897" cy="4987635"/>
          </a:xfrm>
        </p:spPr>
        <p:txBody>
          <a:bodyPr>
            <a:normAutofit fontScale="85000" lnSpcReduction="10000"/>
          </a:bodyPr>
          <a:lstStyle/>
          <a:p>
            <a:r>
              <a:rPr lang="en-GB" sz="2800" dirty="0">
                <a:solidFill>
                  <a:schemeClr val="tx1"/>
                </a:solidFill>
                <a:latin typeface="Calibri" panose="020F0502020204030204" pitchFamily="34" charset="0"/>
                <a:cs typeface="Calibri" panose="020F0502020204030204" pitchFamily="34" charset="0"/>
              </a:rPr>
              <a:t>In order for your application to be submitted all sections must be marked as complete.</a:t>
            </a:r>
          </a:p>
          <a:p>
            <a:r>
              <a:rPr lang="en-GB" sz="2800" dirty="0">
                <a:solidFill>
                  <a:schemeClr val="tx1"/>
                </a:solidFill>
                <a:latin typeface="Calibri" panose="020F0502020204030204" pitchFamily="34" charset="0"/>
                <a:cs typeface="Calibri" panose="020F0502020204030204" pitchFamily="34" charset="0"/>
              </a:rPr>
              <a:t>Once all information has been added to your application, UCAS will allow you to pay – you do this online with a bank card. If there are any issues with this please discuss with your DHH.</a:t>
            </a:r>
          </a:p>
          <a:p>
            <a:r>
              <a:rPr lang="en-GB" sz="2800" dirty="0">
                <a:solidFill>
                  <a:schemeClr val="tx1"/>
                </a:solidFill>
                <a:latin typeface="Calibri" panose="020F0502020204030204" pitchFamily="34" charset="0"/>
                <a:cs typeface="Calibri" panose="020F0502020204030204" pitchFamily="34" charset="0"/>
              </a:rPr>
              <a:t>You ‘send’ your application but it actually goes to your DHH.</a:t>
            </a:r>
          </a:p>
          <a:p>
            <a:r>
              <a:rPr lang="en-GB" sz="2800" dirty="0">
                <a:solidFill>
                  <a:schemeClr val="tx1"/>
                </a:solidFill>
                <a:latin typeface="Calibri" panose="020F0502020204030204" pitchFamily="34" charset="0"/>
                <a:cs typeface="Calibri" panose="020F0502020204030204" pitchFamily="34" charset="0"/>
              </a:rPr>
              <a:t>Once your DHH has completed some final checks, have uploaded their reference and entered your predicted grades, they hit the send button which submits your final application to UCAS.</a:t>
            </a:r>
          </a:p>
          <a:p>
            <a:endParaRPr lang="en-GB" dirty="0">
              <a:solidFill>
                <a:schemeClr val="tx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2047" y="1658383"/>
            <a:ext cx="4033481" cy="2319252"/>
          </a:xfrm>
          <a:prstGeom prst="rect">
            <a:avLst/>
          </a:prstGeom>
        </p:spPr>
      </p:pic>
      <p:sp>
        <p:nvSpPr>
          <p:cNvPr id="5" name="Rectangle 4"/>
          <p:cNvSpPr/>
          <p:nvPr/>
        </p:nvSpPr>
        <p:spPr>
          <a:xfrm>
            <a:off x="7632047" y="4915597"/>
            <a:ext cx="4033481" cy="1233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Calibri" panose="020F0502020204030204" pitchFamily="34" charset="0"/>
                <a:cs typeface="Calibri" panose="020F0502020204030204" pitchFamily="34" charset="0"/>
              </a:rPr>
              <a:t>You still have more to do though! Make sure you read all emails from UCAS and ensure that your follow all instructions they give you.</a:t>
            </a:r>
          </a:p>
        </p:txBody>
      </p:sp>
    </p:spTree>
    <p:extLst>
      <p:ext uri="{BB962C8B-B14F-4D97-AF65-F5344CB8AC3E}">
        <p14:creationId xmlns:p14="http://schemas.microsoft.com/office/powerpoint/2010/main" val="17877436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After you have applied</a:t>
            </a:r>
          </a:p>
        </p:txBody>
      </p:sp>
      <p:sp>
        <p:nvSpPr>
          <p:cNvPr id="3" name="Content Placeholder 2"/>
          <p:cNvSpPr>
            <a:spLocks noGrp="1"/>
          </p:cNvSpPr>
          <p:nvPr>
            <p:ph idx="1"/>
          </p:nvPr>
        </p:nvSpPr>
        <p:spPr>
          <a:xfrm>
            <a:off x="1068798" y="1410789"/>
            <a:ext cx="10178322" cy="5303520"/>
          </a:xfrm>
        </p:spPr>
        <p:txBody>
          <a:bodyPr>
            <a:normAutofit/>
          </a:bodyPr>
          <a:lstStyle/>
          <a:p>
            <a:pPr marL="0" indent="0">
              <a:buNone/>
            </a:pPr>
            <a:r>
              <a:rPr lang="en-GB" dirty="0">
                <a:solidFill>
                  <a:schemeClr val="tx1"/>
                </a:solidFill>
                <a:latin typeface="Calibri" panose="020F0502020204030204" pitchFamily="34" charset="0"/>
                <a:cs typeface="Calibri" panose="020F0502020204030204" pitchFamily="34" charset="0"/>
              </a:rPr>
              <a:t>Now that your application has been submitted it is time to wait. This can be a frustrating and nerve wracking time as, not only are you anticipating your offers, you will also hear about other people in your year receiving university offers before you.</a:t>
            </a:r>
          </a:p>
          <a:p>
            <a:pPr marL="0" indent="0">
              <a:buNone/>
            </a:pPr>
            <a:r>
              <a:rPr lang="en-GB" sz="2800" b="1" u="sng" dirty="0">
                <a:solidFill>
                  <a:schemeClr val="tx1"/>
                </a:solidFill>
                <a:latin typeface="Calibri" panose="020F0502020204030204" pitchFamily="34" charset="0"/>
                <a:cs typeface="Calibri" panose="020F0502020204030204" pitchFamily="34" charset="0"/>
              </a:rPr>
              <a:t>Do not worry about this!</a:t>
            </a:r>
          </a:p>
          <a:p>
            <a:r>
              <a:rPr lang="en-GB" dirty="0">
                <a:solidFill>
                  <a:schemeClr val="tx1"/>
                </a:solidFill>
                <a:latin typeface="Calibri" panose="020F0502020204030204" pitchFamily="34" charset="0"/>
                <a:cs typeface="Calibri" panose="020F0502020204030204" pitchFamily="34" charset="0"/>
              </a:rPr>
              <a:t>Each university and admissions team work to their own admission systems and deadlines, allocating spaces based on their own admissions process.</a:t>
            </a:r>
          </a:p>
          <a:p>
            <a:r>
              <a:rPr lang="en-GB" dirty="0">
                <a:solidFill>
                  <a:schemeClr val="tx1"/>
                </a:solidFill>
                <a:latin typeface="Calibri" panose="020F0502020204030204" pitchFamily="34" charset="0"/>
                <a:cs typeface="Calibri" panose="020F0502020204030204" pitchFamily="34" charset="0"/>
              </a:rPr>
              <a:t>If you submitted your application by the 15</a:t>
            </a:r>
            <a:r>
              <a:rPr lang="en-GB" baseline="30000" dirty="0">
                <a:solidFill>
                  <a:schemeClr val="tx1"/>
                </a:solidFill>
                <a:latin typeface="Calibri" panose="020F0502020204030204" pitchFamily="34" charset="0"/>
                <a:cs typeface="Calibri" panose="020F0502020204030204" pitchFamily="34" charset="0"/>
              </a:rPr>
              <a:t>th</a:t>
            </a:r>
            <a:r>
              <a:rPr lang="en-GB" dirty="0">
                <a:solidFill>
                  <a:schemeClr val="tx1"/>
                </a:solidFill>
                <a:latin typeface="Calibri" panose="020F0502020204030204" pitchFamily="34" charset="0"/>
                <a:cs typeface="Calibri" panose="020F0502020204030204" pitchFamily="34" charset="0"/>
              </a:rPr>
              <a:t> January, you should have received all offers by the 6</a:t>
            </a:r>
            <a:r>
              <a:rPr lang="en-GB" baseline="30000" dirty="0">
                <a:solidFill>
                  <a:schemeClr val="tx1"/>
                </a:solidFill>
                <a:latin typeface="Calibri" panose="020F0502020204030204" pitchFamily="34" charset="0"/>
                <a:cs typeface="Calibri" panose="020F0502020204030204" pitchFamily="34" charset="0"/>
              </a:rPr>
              <a:t>th</a:t>
            </a:r>
            <a:r>
              <a:rPr lang="en-GB" dirty="0">
                <a:solidFill>
                  <a:schemeClr val="tx1"/>
                </a:solidFill>
                <a:latin typeface="Calibri" panose="020F0502020204030204" pitchFamily="34" charset="0"/>
                <a:cs typeface="Calibri" panose="020F0502020204030204" pitchFamily="34" charset="0"/>
              </a:rPr>
              <a:t> May.</a:t>
            </a:r>
          </a:p>
          <a:p>
            <a:r>
              <a:rPr lang="en-GB" dirty="0">
                <a:solidFill>
                  <a:schemeClr val="tx1"/>
                </a:solidFill>
                <a:latin typeface="Calibri" panose="020F0502020204030204" pitchFamily="34" charset="0"/>
                <a:cs typeface="Calibri" panose="020F0502020204030204" pitchFamily="34" charset="0"/>
              </a:rPr>
              <a:t>If you are applying to Oxford or Cambridge you will likely attend your interview in November or December and will usually be notified of a decision by the end of January. </a:t>
            </a:r>
          </a:p>
          <a:p>
            <a:r>
              <a:rPr lang="en-GB" dirty="0">
                <a:solidFill>
                  <a:schemeClr val="tx1"/>
                </a:solidFill>
                <a:latin typeface="Calibri" panose="020F0502020204030204" pitchFamily="34" charset="0"/>
                <a:cs typeface="Calibri" panose="020F0502020204030204" pitchFamily="34" charset="0"/>
              </a:rPr>
              <a:t>Some people might start getting offers in within a week of submitting their application and others might need to wait until May – this is all normal and does not hint at the university’s decision. </a:t>
            </a:r>
          </a:p>
        </p:txBody>
      </p:sp>
    </p:spTree>
    <p:extLst>
      <p:ext uri="{BB962C8B-B14F-4D97-AF65-F5344CB8AC3E}">
        <p14:creationId xmlns:p14="http://schemas.microsoft.com/office/powerpoint/2010/main" val="2445868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Post application</a:t>
            </a:r>
          </a:p>
        </p:txBody>
      </p:sp>
      <p:pic>
        <p:nvPicPr>
          <p:cNvPr id="4" name="Choosing and Apply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14559" y="2042851"/>
            <a:ext cx="9052559" cy="4162006"/>
          </a:xfrm>
        </p:spPr>
      </p:pic>
      <p:sp>
        <p:nvSpPr>
          <p:cNvPr id="5" name="Rectangle 4"/>
          <p:cNvSpPr/>
          <p:nvPr/>
        </p:nvSpPr>
        <p:spPr>
          <a:xfrm>
            <a:off x="1814559" y="1128451"/>
            <a:ext cx="9052559" cy="8098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latin typeface="Calibri" panose="020F0502020204030204" pitchFamily="34" charset="0"/>
                <a:cs typeface="Calibri" panose="020F0502020204030204" pitchFamily="34" charset="0"/>
              </a:rPr>
              <a:t>Watch from 18.17 until the end to hear Amy at the University of Stirling talk about what to expect post application.</a:t>
            </a:r>
          </a:p>
        </p:txBody>
      </p:sp>
    </p:spTree>
    <p:extLst>
      <p:ext uri="{BB962C8B-B14F-4D97-AF65-F5344CB8AC3E}">
        <p14:creationId xmlns:p14="http://schemas.microsoft.com/office/powerpoint/2010/main" val="209045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633870" y="718459"/>
            <a:ext cx="8201078" cy="5125674"/>
          </a:xfrm>
          <a:prstGeom prst="rect">
            <a:avLst/>
          </a:prstGeom>
          <a:ln w="38100">
            <a:solidFill>
              <a:schemeClr val="tx1"/>
            </a:solidFill>
          </a:ln>
        </p:spPr>
      </p:pic>
      <p:sp>
        <p:nvSpPr>
          <p:cNvPr id="6" name="Rectangle 5"/>
          <p:cNvSpPr/>
          <p:nvPr/>
        </p:nvSpPr>
        <p:spPr>
          <a:xfrm>
            <a:off x="1031966" y="718459"/>
            <a:ext cx="2246812" cy="4963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Calibri" panose="020F0502020204030204" pitchFamily="34" charset="0"/>
                <a:cs typeface="Calibri" panose="020F0502020204030204" pitchFamily="34" charset="0"/>
              </a:rPr>
              <a:t>You’ve completed stage 1 – apply but there is more to do</a:t>
            </a:r>
            <a:r>
              <a:rPr lang="en-GB" dirty="0">
                <a:solidFill>
                  <a:schemeClr val="tx1"/>
                </a:solidFill>
                <a:latin typeface="Calibri" panose="020F0502020204030204" pitchFamily="34" charset="0"/>
                <a:cs typeface="Calibri" panose="020F0502020204030204" pitchFamily="34" charset="0"/>
              </a:rPr>
              <a:t>!</a:t>
            </a:r>
          </a:p>
        </p:txBody>
      </p:sp>
      <p:sp>
        <p:nvSpPr>
          <p:cNvPr id="7" name="Rectangle 6"/>
          <p:cNvSpPr/>
          <p:nvPr/>
        </p:nvSpPr>
        <p:spPr>
          <a:xfrm>
            <a:off x="1031966" y="5956663"/>
            <a:ext cx="10659291" cy="7968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Calibri" panose="020F0502020204030204" pitchFamily="34" charset="0"/>
                <a:cs typeface="Calibri" panose="020F0502020204030204" pitchFamily="34" charset="0"/>
              </a:rPr>
              <a:t>You will be given deadlines by UCAS to reply to your offers – you must reply by these deadlines or you risk having you application withdrawn by the university. </a:t>
            </a:r>
          </a:p>
        </p:txBody>
      </p:sp>
    </p:spTree>
    <p:extLst>
      <p:ext uri="{BB962C8B-B14F-4D97-AF65-F5344CB8AC3E}">
        <p14:creationId xmlns:p14="http://schemas.microsoft.com/office/powerpoint/2010/main" val="19073671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reply</a:t>
            </a:r>
          </a:p>
        </p:txBody>
      </p:sp>
      <p:sp>
        <p:nvSpPr>
          <p:cNvPr id="3" name="Content Placeholder 2"/>
          <p:cNvSpPr>
            <a:spLocks noGrp="1"/>
          </p:cNvSpPr>
          <p:nvPr>
            <p:ph idx="1"/>
          </p:nvPr>
        </p:nvSpPr>
        <p:spPr>
          <a:xfrm>
            <a:off x="1042671" y="1084217"/>
            <a:ext cx="10883717" cy="5773783"/>
          </a:xfrm>
        </p:spPr>
        <p:txBody>
          <a:bodyPr>
            <a:normAutofit fontScale="92500" lnSpcReduction="20000"/>
          </a:bodyPr>
          <a:lstStyle/>
          <a:p>
            <a:pPr marL="0" indent="0">
              <a:buNone/>
            </a:pPr>
            <a:r>
              <a:rPr lang="en-GB" dirty="0">
                <a:solidFill>
                  <a:schemeClr val="tx1"/>
                </a:solidFill>
                <a:latin typeface="Calibri" panose="020F0502020204030204" pitchFamily="34" charset="0"/>
                <a:cs typeface="Calibri" panose="020F0502020204030204" pitchFamily="34" charset="0"/>
              </a:rPr>
              <a:t>These are the types of ‘reply’ you can make:</a:t>
            </a:r>
          </a:p>
          <a:p>
            <a:pPr marL="0" indent="0">
              <a:buNone/>
            </a:pPr>
            <a:r>
              <a:rPr lang="en-GB" b="1" dirty="0">
                <a:solidFill>
                  <a:schemeClr val="tx1"/>
                </a:solidFill>
                <a:latin typeface="Calibri" panose="020F0502020204030204" pitchFamily="34" charset="0"/>
                <a:cs typeface="Calibri" panose="020F0502020204030204" pitchFamily="34" charset="0"/>
              </a:rPr>
              <a:t>Firm acceptance</a:t>
            </a:r>
            <a:r>
              <a:rPr lang="en-GB" dirty="0">
                <a:solidFill>
                  <a:schemeClr val="tx1"/>
                </a:solidFill>
                <a:latin typeface="Calibri" panose="020F0502020204030204" pitchFamily="34" charset="0"/>
                <a:cs typeface="Calibri" panose="020F0502020204030204" pitchFamily="34" charset="0"/>
              </a:rPr>
              <a:t> – this is your first choice.</a:t>
            </a:r>
          </a:p>
          <a:p>
            <a:r>
              <a:rPr lang="en-GB" dirty="0">
                <a:solidFill>
                  <a:schemeClr val="tx1"/>
                </a:solidFill>
                <a:latin typeface="Calibri" panose="020F0502020204030204" pitchFamily="34" charset="0"/>
                <a:cs typeface="Calibri" panose="020F0502020204030204" pitchFamily="34" charset="0"/>
              </a:rPr>
              <a:t>If it's an unconditional offer, the place is yours! So that course provider will expect you as their student.</a:t>
            </a:r>
          </a:p>
          <a:p>
            <a:r>
              <a:rPr lang="en-GB" dirty="0">
                <a:solidFill>
                  <a:schemeClr val="tx1"/>
                </a:solidFill>
                <a:latin typeface="Calibri" panose="020F0502020204030204" pitchFamily="34" charset="0"/>
                <a:cs typeface="Calibri" panose="020F0502020204030204" pitchFamily="34" charset="0"/>
              </a:rPr>
              <a:t>Or if it's conditional, the place is yours if you meet the offer conditions. So just in case you don't, you can pick a second offer as a backup – your insurance acceptance.</a:t>
            </a:r>
          </a:p>
          <a:p>
            <a:pPr marL="0" indent="0">
              <a:buNone/>
            </a:pPr>
            <a:r>
              <a:rPr lang="en-GB" b="1" dirty="0">
                <a:solidFill>
                  <a:schemeClr val="tx1"/>
                </a:solidFill>
                <a:latin typeface="Calibri" panose="020F0502020204030204" pitchFamily="34" charset="0"/>
                <a:cs typeface="Calibri" panose="020F0502020204030204" pitchFamily="34" charset="0"/>
              </a:rPr>
              <a:t>Insurance acceptance</a:t>
            </a:r>
            <a:r>
              <a:rPr lang="en-GB" dirty="0">
                <a:solidFill>
                  <a:schemeClr val="tx1"/>
                </a:solidFill>
                <a:latin typeface="Calibri" panose="020F0502020204030204" pitchFamily="34" charset="0"/>
                <a:cs typeface="Calibri" panose="020F0502020204030204" pitchFamily="34" charset="0"/>
              </a:rPr>
              <a:t> – the back-up choice to a conditional firm acceptance.</a:t>
            </a:r>
          </a:p>
          <a:p>
            <a:r>
              <a:rPr lang="en-GB" dirty="0">
                <a:solidFill>
                  <a:schemeClr val="tx1"/>
                </a:solidFill>
                <a:latin typeface="Calibri" panose="020F0502020204030204" pitchFamily="34" charset="0"/>
                <a:cs typeface="Calibri" panose="020F0502020204030204" pitchFamily="34" charset="0"/>
              </a:rPr>
              <a:t>If you're choosing an insurance, go for something with lower offer conditions – make sure it's somewhere you'd still be happy to go to though.</a:t>
            </a:r>
          </a:p>
          <a:p>
            <a:r>
              <a:rPr lang="en-GB" dirty="0">
                <a:solidFill>
                  <a:schemeClr val="tx1"/>
                </a:solidFill>
                <a:latin typeface="Calibri" panose="020F0502020204030204" pitchFamily="34" charset="0"/>
                <a:cs typeface="Calibri" panose="020F0502020204030204" pitchFamily="34" charset="0"/>
              </a:rPr>
              <a:t>That way, if your results are lower than expected, you might still meet the conditions at your insurance choice; then you'd have your place confirmed there.</a:t>
            </a:r>
          </a:p>
          <a:p>
            <a:r>
              <a:rPr lang="en-GB" dirty="0">
                <a:solidFill>
                  <a:schemeClr val="tx1"/>
                </a:solidFill>
                <a:latin typeface="Calibri" panose="020F0502020204030204" pitchFamily="34" charset="0"/>
                <a:cs typeface="Calibri" panose="020F0502020204030204" pitchFamily="34" charset="0"/>
              </a:rPr>
              <a:t>Remember, you'll only attend your insurance choice course if you don't meet the conditions of your firm choice, but you do meet the conditions of your insurance. You can't choose between your firm and insurance when you get your results, so make sure you're happy with which is your firm and which is your insurance before you reply.</a:t>
            </a:r>
          </a:p>
          <a:p>
            <a:pPr marL="0" indent="0">
              <a:buNone/>
            </a:pPr>
            <a:r>
              <a:rPr lang="en-GB" b="1" dirty="0">
                <a:solidFill>
                  <a:schemeClr val="tx1"/>
                </a:solidFill>
                <a:latin typeface="Calibri" panose="020F0502020204030204" pitchFamily="34" charset="0"/>
                <a:cs typeface="Calibri" panose="020F0502020204030204" pitchFamily="34" charset="0"/>
              </a:rPr>
              <a:t>Decline</a:t>
            </a:r>
            <a:r>
              <a:rPr lang="en-GB" dirty="0">
                <a:solidFill>
                  <a:schemeClr val="tx1"/>
                </a:solidFill>
                <a:latin typeface="Calibri" panose="020F0502020204030204" pitchFamily="34" charset="0"/>
                <a:cs typeface="Calibri" panose="020F0502020204030204" pitchFamily="34" charset="0"/>
              </a:rPr>
              <a:t> – you'll need to decline any other offers you get.</a:t>
            </a:r>
          </a:p>
          <a:p>
            <a:pPr marL="0" indent="0">
              <a:buNone/>
            </a:pPr>
            <a:r>
              <a:rPr lang="en-GB" dirty="0">
                <a:solidFill>
                  <a:schemeClr val="tx1"/>
                </a:solidFill>
                <a:latin typeface="Calibri" panose="020F0502020204030204" pitchFamily="34" charset="0"/>
                <a:cs typeface="Calibri" panose="020F0502020204030204" pitchFamily="34" charset="0"/>
              </a:rPr>
              <a:t>However, if you decide you don't want to accept any of the offers, you can decline them all and add more courses in our </a:t>
            </a:r>
            <a:r>
              <a:rPr lang="en-GB" dirty="0">
                <a:solidFill>
                  <a:schemeClr val="tx1"/>
                </a:solidFill>
                <a:latin typeface="Calibri" panose="020F0502020204030204" pitchFamily="34" charset="0"/>
                <a:cs typeface="Calibri" panose="020F0502020204030204" pitchFamily="34" charset="0"/>
                <a:hlinkClick r:id="rId2"/>
              </a:rPr>
              <a:t>Extra</a:t>
            </a:r>
            <a:r>
              <a:rPr lang="en-GB" dirty="0">
                <a:solidFill>
                  <a:schemeClr val="tx1"/>
                </a:solidFill>
                <a:latin typeface="Calibri" panose="020F0502020204030204" pitchFamily="34" charset="0"/>
                <a:cs typeface="Calibri" panose="020F0502020204030204" pitchFamily="34" charset="0"/>
              </a:rPr>
              <a:t> service. Alternatively, you can see what courses still have vacancies later on in our </a:t>
            </a:r>
            <a:r>
              <a:rPr lang="en-GB" dirty="0">
                <a:solidFill>
                  <a:schemeClr val="tx1"/>
                </a:solidFill>
                <a:latin typeface="Calibri" panose="020F0502020204030204" pitchFamily="34" charset="0"/>
                <a:cs typeface="Calibri" panose="020F0502020204030204" pitchFamily="34" charset="0"/>
                <a:hlinkClick r:id="rId3"/>
              </a:rPr>
              <a:t>Clearing</a:t>
            </a:r>
            <a:r>
              <a:rPr lang="en-GB" dirty="0">
                <a:solidFill>
                  <a:schemeClr val="tx1"/>
                </a:solidFill>
                <a:latin typeface="Calibri" panose="020F0502020204030204" pitchFamily="34" charset="0"/>
                <a:cs typeface="Calibri" panose="020F0502020204030204" pitchFamily="34" charset="0"/>
              </a:rPr>
              <a:t> service.</a:t>
            </a:r>
          </a:p>
          <a:p>
            <a:endParaRPr lang="en-GB"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91253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Offer and reply</a:t>
            </a:r>
          </a:p>
        </p:txBody>
      </p:sp>
      <p:sp>
        <p:nvSpPr>
          <p:cNvPr id="3" name="Content Placeholder 2"/>
          <p:cNvSpPr>
            <a:spLocks noGrp="1"/>
          </p:cNvSpPr>
          <p:nvPr>
            <p:ph idx="1"/>
          </p:nvPr>
        </p:nvSpPr>
        <p:spPr>
          <a:xfrm>
            <a:off x="1251678" y="1515293"/>
            <a:ext cx="10178322" cy="4990010"/>
          </a:xfrm>
        </p:spPr>
        <p:txBody>
          <a:bodyPr>
            <a:normAutofit fontScale="92500" lnSpcReduction="10000"/>
          </a:bodyPr>
          <a:lstStyle/>
          <a:p>
            <a:pPr marL="0" indent="0">
              <a:buNone/>
            </a:pPr>
            <a:r>
              <a:rPr lang="en-GB" sz="2800" b="1" dirty="0">
                <a:solidFill>
                  <a:schemeClr val="tx1"/>
                </a:solidFill>
                <a:latin typeface="Calibri" panose="020F0502020204030204" pitchFamily="34" charset="0"/>
                <a:cs typeface="Calibri" panose="020F0502020204030204" pitchFamily="34" charset="0"/>
              </a:rPr>
              <a:t>Offer and reply combinations:</a:t>
            </a:r>
          </a:p>
          <a:p>
            <a:r>
              <a:rPr lang="en-GB" b="1" dirty="0">
                <a:solidFill>
                  <a:schemeClr val="tx1"/>
                </a:solidFill>
                <a:latin typeface="Calibri" panose="020F0502020204030204" pitchFamily="34" charset="0"/>
                <a:cs typeface="Calibri" panose="020F0502020204030204" pitchFamily="34" charset="0"/>
              </a:rPr>
              <a:t>Unconditional firm (UF)</a:t>
            </a:r>
            <a:r>
              <a:rPr lang="en-GB" dirty="0">
                <a:solidFill>
                  <a:schemeClr val="tx1"/>
                </a:solidFill>
                <a:latin typeface="Calibri" panose="020F0502020204030204" pitchFamily="34" charset="0"/>
                <a:cs typeface="Calibri" panose="020F0502020204030204" pitchFamily="34" charset="0"/>
              </a:rPr>
              <a:t> – You're in!</a:t>
            </a:r>
          </a:p>
          <a:p>
            <a:r>
              <a:rPr lang="en-GB" b="1" dirty="0">
                <a:solidFill>
                  <a:schemeClr val="tx1"/>
                </a:solidFill>
                <a:latin typeface="Calibri" panose="020F0502020204030204" pitchFamily="34" charset="0"/>
                <a:cs typeface="Calibri" panose="020F0502020204030204" pitchFamily="34" charset="0"/>
              </a:rPr>
              <a:t>Conditional firm (CF)</a:t>
            </a:r>
            <a:r>
              <a:rPr lang="en-GB" dirty="0">
                <a:solidFill>
                  <a:schemeClr val="tx1"/>
                </a:solidFill>
                <a:latin typeface="Calibri" panose="020F0502020204030204" pitchFamily="34" charset="0"/>
                <a:cs typeface="Calibri" panose="020F0502020204030204" pitchFamily="34" charset="0"/>
              </a:rPr>
              <a:t> – You're in if you meet the conditions.</a:t>
            </a:r>
          </a:p>
          <a:p>
            <a:r>
              <a:rPr lang="en-GB" b="1" dirty="0">
                <a:solidFill>
                  <a:schemeClr val="tx1"/>
                </a:solidFill>
                <a:latin typeface="Calibri" panose="020F0502020204030204" pitchFamily="34" charset="0"/>
                <a:cs typeface="Calibri" panose="020F0502020204030204" pitchFamily="34" charset="0"/>
              </a:rPr>
              <a:t>Conditional firm (CF) and conditional insurance (CI)</a:t>
            </a:r>
            <a:r>
              <a:rPr lang="en-GB" dirty="0">
                <a:solidFill>
                  <a:schemeClr val="tx1"/>
                </a:solidFill>
                <a:latin typeface="Calibri" panose="020F0502020204030204" pitchFamily="34" charset="0"/>
                <a:cs typeface="Calibri" panose="020F0502020204030204" pitchFamily="34" charset="0"/>
              </a:rPr>
              <a:t> – You've made a first and second choice – you'll be in at the first if you meet the conditions. If not, you might have met the conditions of the second – if so you'll be on that course instead.</a:t>
            </a:r>
          </a:p>
          <a:p>
            <a:r>
              <a:rPr lang="en-GB" b="1" dirty="0">
                <a:solidFill>
                  <a:schemeClr val="tx1"/>
                </a:solidFill>
                <a:latin typeface="Calibri" panose="020F0502020204030204" pitchFamily="34" charset="0"/>
                <a:cs typeface="Calibri" panose="020F0502020204030204" pitchFamily="34" charset="0"/>
              </a:rPr>
              <a:t>Conditional firm (CF) and unconditional insurance (UI)</a:t>
            </a:r>
            <a:r>
              <a:rPr lang="en-GB" dirty="0">
                <a:solidFill>
                  <a:schemeClr val="tx1"/>
                </a:solidFill>
                <a:latin typeface="Calibri" panose="020F0502020204030204" pitchFamily="34" charset="0"/>
                <a:cs typeface="Calibri" panose="020F0502020204030204" pitchFamily="34" charset="0"/>
              </a:rPr>
              <a:t> – You've made a first and second choice – if you meet the conditions of the first you'll be on that course. If not, you'll definitely be on the second.</a:t>
            </a:r>
          </a:p>
          <a:p>
            <a:endParaRPr lang="en-GB" dirty="0">
              <a:solidFill>
                <a:schemeClr val="tx1"/>
              </a:solidFill>
              <a:latin typeface="Calibri" panose="020F0502020204030204" pitchFamily="34" charset="0"/>
              <a:cs typeface="Calibri" panose="020F0502020204030204" pitchFamily="34" charset="0"/>
            </a:endParaRPr>
          </a:p>
          <a:p>
            <a:pPr marL="0" indent="0" algn="ctr">
              <a:buNone/>
            </a:pPr>
            <a:r>
              <a:rPr lang="en-GB" sz="2400" b="1" dirty="0">
                <a:solidFill>
                  <a:schemeClr val="tx1"/>
                </a:solidFill>
                <a:latin typeface="Calibri" panose="020F0502020204030204" pitchFamily="34" charset="0"/>
                <a:cs typeface="Calibri" panose="020F0502020204030204" pitchFamily="34" charset="0"/>
              </a:rPr>
              <a:t>Go to </a:t>
            </a:r>
            <a:r>
              <a:rPr lang="en-GB" sz="2400" b="1" dirty="0">
                <a:solidFill>
                  <a:schemeClr val="tx1"/>
                </a:solidFill>
                <a:latin typeface="Calibri" panose="020F0502020204030204" pitchFamily="34" charset="0"/>
                <a:cs typeface="Calibri" panose="020F0502020204030204" pitchFamily="34" charset="0"/>
                <a:hlinkClick r:id="rId2"/>
              </a:rPr>
              <a:t>https://www.ucas.com/undergraduate/after-you-apply/types-offer/replying-your-ucas-undergraduate-offers</a:t>
            </a:r>
            <a:r>
              <a:rPr lang="en-GB" sz="2400" b="1" dirty="0">
                <a:solidFill>
                  <a:schemeClr val="tx1"/>
                </a:solidFill>
                <a:latin typeface="Calibri" panose="020F0502020204030204" pitchFamily="34" charset="0"/>
                <a:cs typeface="Calibri" panose="020F0502020204030204" pitchFamily="34" charset="0"/>
              </a:rPr>
              <a:t> for more information about how to reply to your offers.</a:t>
            </a:r>
          </a:p>
          <a:p>
            <a:endParaRPr lang="en-GB" dirty="0"/>
          </a:p>
        </p:txBody>
      </p:sp>
    </p:spTree>
    <p:extLst>
      <p:ext uri="{BB962C8B-B14F-4D97-AF65-F5344CB8AC3E}">
        <p14:creationId xmlns:p14="http://schemas.microsoft.com/office/powerpoint/2010/main" val="13115296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994604" y="1229017"/>
            <a:ext cx="4486254" cy="4394988"/>
          </a:xfrm>
        </p:spPr>
        <p:txBody>
          <a:bodyPr/>
          <a:lstStyle/>
          <a:p>
            <a:r>
              <a:rPr lang="en-GB" sz="6000" dirty="0"/>
              <a:t>Hopefully you now have a place!</a:t>
            </a:r>
          </a:p>
        </p:txBody>
      </p:sp>
    </p:spTree>
    <p:extLst>
      <p:ext uri="{BB962C8B-B14F-4D97-AF65-F5344CB8AC3E}">
        <p14:creationId xmlns:p14="http://schemas.microsoft.com/office/powerpoint/2010/main" val="10680546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0167" y="2207623"/>
            <a:ext cx="10818402" cy="4532811"/>
          </a:xfrm>
        </p:spPr>
        <p:txBody>
          <a:bodyPr>
            <a:normAutofit/>
          </a:bodyPr>
          <a:lstStyle/>
          <a:p>
            <a:pPr marL="0" indent="0">
              <a:buNone/>
            </a:pPr>
            <a:r>
              <a:rPr lang="en-GB" dirty="0">
                <a:solidFill>
                  <a:schemeClr val="tx1"/>
                </a:solidFill>
                <a:latin typeface="Calibri" panose="020F0502020204030204" pitchFamily="34" charset="0"/>
                <a:cs typeface="Calibri" panose="020F0502020204030204" pitchFamily="34" charset="0"/>
              </a:rPr>
              <a:t>If you’re going to study a full time HNC, HND, Degree or PGDE course at college, university or a private provider you may be available for Higher Education funding. The SAAS funding application window for your application cycle (2021-2022) will open in April 2021.</a:t>
            </a:r>
          </a:p>
          <a:p>
            <a:r>
              <a:rPr lang="en-GB" dirty="0">
                <a:solidFill>
                  <a:schemeClr val="tx1"/>
                </a:solidFill>
                <a:latin typeface="Calibri" panose="020F0502020204030204" pitchFamily="34" charset="0"/>
                <a:cs typeface="Calibri" panose="020F0502020204030204" pitchFamily="34" charset="0"/>
              </a:rPr>
              <a:t>If you live and study in Scotland, SAAS will pay your tuition fees directly to your university – you do not pay back these fees.</a:t>
            </a:r>
          </a:p>
          <a:p>
            <a:r>
              <a:rPr lang="en-GB" dirty="0">
                <a:solidFill>
                  <a:schemeClr val="tx1"/>
                </a:solidFill>
                <a:latin typeface="Calibri" panose="020F0502020204030204" pitchFamily="34" charset="0"/>
                <a:cs typeface="Calibri" panose="020F0502020204030204" pitchFamily="34" charset="0"/>
              </a:rPr>
              <a:t>If you decide to study somewhere else in the UK, you can apply for a tuition fees loan of £9250 (information up to date as of 26.05.20 but may change in the next academic year) which you will pay back.</a:t>
            </a:r>
          </a:p>
          <a:p>
            <a:r>
              <a:rPr lang="en-GB" dirty="0">
                <a:solidFill>
                  <a:schemeClr val="tx1"/>
                </a:solidFill>
                <a:latin typeface="Calibri" panose="020F0502020204030204" pitchFamily="34" charset="0"/>
                <a:cs typeface="Calibri" panose="020F0502020204030204" pitchFamily="34" charset="0"/>
              </a:rPr>
              <a:t>You have to apply for funding every year of your course – applying for your funding before June of the year you start your course will ensure your funding is in place when you start. For example, if you start your course in September 2021, apply between April and June 2021.</a:t>
            </a:r>
          </a:p>
          <a:p>
            <a:endParaRPr lang="en-GB" dirty="0">
              <a:solidFill>
                <a:schemeClr val="tx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28571" b="26161"/>
          <a:stretch/>
        </p:blipFill>
        <p:spPr>
          <a:xfrm>
            <a:off x="1016547" y="0"/>
            <a:ext cx="4876799" cy="2207623"/>
          </a:xfrm>
          <a:prstGeom prst="rect">
            <a:avLst/>
          </a:prstGeom>
        </p:spPr>
      </p:pic>
    </p:spTree>
    <p:extLst>
      <p:ext uri="{BB962C8B-B14F-4D97-AF65-F5344CB8AC3E}">
        <p14:creationId xmlns:p14="http://schemas.microsoft.com/office/powerpoint/2010/main" val="6778357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Bursary and loan</a:t>
            </a:r>
          </a:p>
        </p:txBody>
      </p:sp>
      <p:sp>
        <p:nvSpPr>
          <p:cNvPr id="3" name="Content Placeholder 2"/>
          <p:cNvSpPr>
            <a:spLocks noGrp="1"/>
          </p:cNvSpPr>
          <p:nvPr>
            <p:ph idx="1"/>
          </p:nvPr>
        </p:nvSpPr>
        <p:spPr>
          <a:xfrm>
            <a:off x="1251678" y="1128451"/>
            <a:ext cx="10361295" cy="1732315"/>
          </a:xfrm>
        </p:spPr>
        <p:txBody>
          <a:bodyPr>
            <a:normAutofit/>
          </a:bodyPr>
          <a:lstStyle/>
          <a:p>
            <a:pPr marL="0" indent="0" algn="just">
              <a:buNone/>
            </a:pPr>
            <a:r>
              <a:rPr lang="en-GB" sz="1800" dirty="0">
                <a:solidFill>
                  <a:schemeClr val="tx1"/>
                </a:solidFill>
                <a:latin typeface="Calibri" panose="020F0502020204030204" pitchFamily="34" charset="0"/>
                <a:cs typeface="Calibri" panose="020F0502020204030204" pitchFamily="34" charset="0"/>
              </a:rPr>
              <a:t>You can also apply for a bursary and/or loan from SAAS – this is dependant on your household income. Most applicants from schools are classed in the young student category because they are under 25.</a:t>
            </a:r>
          </a:p>
          <a:p>
            <a:pPr marL="0" indent="0" algn="just">
              <a:buNone/>
            </a:pPr>
            <a:r>
              <a:rPr lang="en-GB" sz="1800" dirty="0">
                <a:solidFill>
                  <a:schemeClr val="tx1"/>
                </a:solidFill>
                <a:latin typeface="Calibri" panose="020F0502020204030204" pitchFamily="34" charset="0"/>
                <a:cs typeface="Calibri" panose="020F0502020204030204" pitchFamily="34" charset="0"/>
              </a:rPr>
              <a:t>However there is different funding options available for young people who are estranged from their families or for individuals who are care experienced – look at </a:t>
            </a:r>
            <a:r>
              <a:rPr lang="en-GB" sz="1800" dirty="0">
                <a:solidFill>
                  <a:schemeClr val="tx1"/>
                </a:solidFill>
                <a:latin typeface="Calibri" panose="020F0502020204030204" pitchFamily="34" charset="0"/>
                <a:cs typeface="Calibri" panose="020F0502020204030204" pitchFamily="34" charset="0"/>
                <a:hlinkClick r:id="rId2"/>
              </a:rPr>
              <a:t>https://www.saas.gov.uk/</a:t>
            </a:r>
            <a:r>
              <a:rPr lang="en-GB" sz="1800" dirty="0">
                <a:solidFill>
                  <a:schemeClr val="tx1"/>
                </a:solidFill>
                <a:latin typeface="Calibri" panose="020F0502020204030204" pitchFamily="34" charset="0"/>
                <a:cs typeface="Calibri" panose="020F0502020204030204" pitchFamily="34" charset="0"/>
              </a:rPr>
              <a:t> to make sure you find the information that is relevant to you. </a:t>
            </a:r>
          </a:p>
        </p:txBody>
      </p:sp>
      <p:pic>
        <p:nvPicPr>
          <p:cNvPr id="4" name="Picture 3"/>
          <p:cNvPicPr>
            <a:picLocks noChangeAspect="1"/>
          </p:cNvPicPr>
          <p:nvPr/>
        </p:nvPicPr>
        <p:blipFill>
          <a:blip r:embed="rId3"/>
          <a:stretch>
            <a:fillRect/>
          </a:stretch>
        </p:blipFill>
        <p:spPr>
          <a:xfrm>
            <a:off x="3811998" y="2860766"/>
            <a:ext cx="7800975" cy="3019425"/>
          </a:xfrm>
          <a:prstGeom prst="rect">
            <a:avLst/>
          </a:prstGeom>
          <a:ln w="28575">
            <a:solidFill>
              <a:schemeClr val="tx1"/>
            </a:solidFill>
          </a:ln>
        </p:spPr>
      </p:pic>
      <p:sp>
        <p:nvSpPr>
          <p:cNvPr id="5" name="Rectangle 4"/>
          <p:cNvSpPr/>
          <p:nvPr/>
        </p:nvSpPr>
        <p:spPr>
          <a:xfrm>
            <a:off x="1251678" y="2809467"/>
            <a:ext cx="2262231" cy="31220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Calibri" panose="020F0502020204030204" pitchFamily="34" charset="0"/>
                <a:cs typeface="Calibri" panose="020F0502020204030204" pitchFamily="34" charset="0"/>
              </a:rPr>
              <a:t>Based on these household incomes, this is what applicants could be eligible for. </a:t>
            </a:r>
          </a:p>
        </p:txBody>
      </p:sp>
      <p:sp>
        <p:nvSpPr>
          <p:cNvPr id="6" name="Rectangle 5"/>
          <p:cNvSpPr/>
          <p:nvPr/>
        </p:nvSpPr>
        <p:spPr>
          <a:xfrm>
            <a:off x="2440351" y="6088242"/>
            <a:ext cx="7800975" cy="6008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If you are applying to Nursing or Midwifery you are entitled to a different bursary </a:t>
            </a:r>
          </a:p>
        </p:txBody>
      </p:sp>
      <p:sp>
        <p:nvSpPr>
          <p:cNvPr id="7" name="Right Arrow 6"/>
          <p:cNvSpPr/>
          <p:nvPr/>
        </p:nvSpPr>
        <p:spPr>
          <a:xfrm>
            <a:off x="10620103" y="6231934"/>
            <a:ext cx="992870" cy="3135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309854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Nursing and midwifery bursary</a:t>
            </a:r>
          </a:p>
        </p:txBody>
      </p:sp>
      <p:sp>
        <p:nvSpPr>
          <p:cNvPr id="3" name="Content Placeholder 2"/>
          <p:cNvSpPr>
            <a:spLocks noGrp="1"/>
          </p:cNvSpPr>
          <p:nvPr>
            <p:ph idx="1"/>
          </p:nvPr>
        </p:nvSpPr>
        <p:spPr/>
        <p:txBody>
          <a:bodyPr>
            <a:normAutofit/>
          </a:bodyPr>
          <a:lstStyle/>
          <a:p>
            <a:r>
              <a:rPr lang="en-GB" sz="2400" dirty="0">
                <a:solidFill>
                  <a:schemeClr val="tx1"/>
                </a:solidFill>
                <a:latin typeface="Calibri" panose="020F0502020204030204" pitchFamily="34" charset="0"/>
                <a:cs typeface="Calibri" panose="020F0502020204030204" pitchFamily="34" charset="0"/>
              </a:rPr>
              <a:t>If you are applying for nursing and midwifery courses you are entitled to a different bursary option which entitles you to a non income assessed bursary of £10,000 for years 1, 2 and 3 of your degree and £7500 in the 4</a:t>
            </a:r>
            <a:r>
              <a:rPr lang="en-GB" sz="2400" baseline="30000" dirty="0">
                <a:solidFill>
                  <a:schemeClr val="tx1"/>
                </a:solidFill>
                <a:latin typeface="Calibri" panose="020F0502020204030204" pitchFamily="34" charset="0"/>
                <a:cs typeface="Calibri" panose="020F0502020204030204" pitchFamily="34" charset="0"/>
              </a:rPr>
              <a:t>th</a:t>
            </a:r>
            <a:r>
              <a:rPr lang="en-GB" sz="2400" dirty="0">
                <a:solidFill>
                  <a:schemeClr val="tx1"/>
                </a:solidFill>
                <a:latin typeface="Calibri" panose="020F0502020204030204" pitchFamily="34" charset="0"/>
                <a:cs typeface="Calibri" panose="020F0502020204030204" pitchFamily="34" charset="0"/>
              </a:rPr>
              <a:t> year.</a:t>
            </a:r>
          </a:p>
          <a:p>
            <a:r>
              <a:rPr lang="en-GB" sz="2400" dirty="0">
                <a:solidFill>
                  <a:schemeClr val="tx1"/>
                </a:solidFill>
                <a:latin typeface="Calibri" panose="020F0502020204030204" pitchFamily="34" charset="0"/>
                <a:cs typeface="Calibri" panose="020F0502020204030204" pitchFamily="34" charset="0"/>
              </a:rPr>
              <a:t>This non income assessed bursary is designed to support the cost of living during your degree and you do not pay it back.</a:t>
            </a:r>
          </a:p>
          <a:p>
            <a:r>
              <a:rPr lang="en-GB" sz="2400" dirty="0">
                <a:solidFill>
                  <a:schemeClr val="tx1"/>
                </a:solidFill>
                <a:latin typeface="Calibri" panose="020F0502020204030204" pitchFamily="34" charset="0"/>
                <a:cs typeface="Calibri" panose="020F0502020204030204" pitchFamily="34" charset="0"/>
              </a:rPr>
              <a:t>You are not eligible to apply for a loan from SAAS in addition to this bursary.</a:t>
            </a:r>
          </a:p>
          <a:p>
            <a:pPr marL="0" indent="0">
              <a:buNone/>
            </a:pPr>
            <a:r>
              <a:rPr lang="en-GB" sz="2400" dirty="0">
                <a:solidFill>
                  <a:schemeClr val="tx1"/>
                </a:solidFill>
                <a:latin typeface="Calibri" panose="020F0502020204030204" pitchFamily="34" charset="0"/>
                <a:cs typeface="Calibri" panose="020F0502020204030204" pitchFamily="34" charset="0"/>
              </a:rPr>
              <a:t>Look at </a:t>
            </a:r>
            <a:r>
              <a:rPr lang="en-GB" sz="2400" dirty="0">
                <a:solidFill>
                  <a:schemeClr val="tx1"/>
                </a:solidFill>
                <a:latin typeface="Calibri" panose="020F0502020204030204" pitchFamily="34" charset="0"/>
                <a:cs typeface="Calibri" panose="020F0502020204030204" pitchFamily="34" charset="0"/>
                <a:hlinkClick r:id="rId2"/>
              </a:rPr>
              <a:t>https://www.saas.gov.uk/full-time/funding-information-for-nursing-and-midwifery</a:t>
            </a:r>
            <a:r>
              <a:rPr lang="en-GB" sz="2400" dirty="0">
                <a:solidFill>
                  <a:schemeClr val="tx1"/>
                </a:solidFill>
                <a:latin typeface="Calibri" panose="020F0502020204030204" pitchFamily="34" charset="0"/>
                <a:cs typeface="Calibri" panose="020F0502020204030204" pitchFamily="34" charset="0"/>
              </a:rPr>
              <a:t> for more information.</a:t>
            </a:r>
          </a:p>
        </p:txBody>
      </p:sp>
    </p:spTree>
    <p:extLst>
      <p:ext uri="{BB962C8B-B14F-4D97-AF65-F5344CB8AC3E}">
        <p14:creationId xmlns:p14="http://schemas.microsoft.com/office/powerpoint/2010/main" val="29404041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Discretionary funds</a:t>
            </a:r>
          </a:p>
        </p:txBody>
      </p:sp>
      <p:sp>
        <p:nvSpPr>
          <p:cNvPr id="3" name="Content Placeholder 2"/>
          <p:cNvSpPr>
            <a:spLocks noGrp="1"/>
          </p:cNvSpPr>
          <p:nvPr>
            <p:ph idx="1"/>
          </p:nvPr>
        </p:nvSpPr>
        <p:spPr>
          <a:xfrm>
            <a:off x="1147176" y="1606731"/>
            <a:ext cx="10178322" cy="4129169"/>
          </a:xfrm>
        </p:spPr>
        <p:txBody>
          <a:bodyPr>
            <a:normAutofit lnSpcReduction="10000"/>
          </a:bodyPr>
          <a:lstStyle/>
          <a:p>
            <a:r>
              <a:rPr lang="en-GB" dirty="0">
                <a:solidFill>
                  <a:schemeClr val="tx1"/>
                </a:solidFill>
                <a:latin typeface="Calibri" panose="020F0502020204030204" pitchFamily="34" charset="0"/>
                <a:cs typeface="Calibri" panose="020F0502020204030204" pitchFamily="34" charset="0"/>
              </a:rPr>
              <a:t>If you experience financial difficulty while you are at university you are entitled to apply to your university’s discretionary fund – do this by contacting your Student Services.</a:t>
            </a:r>
          </a:p>
          <a:p>
            <a:r>
              <a:rPr lang="en-GB" dirty="0">
                <a:solidFill>
                  <a:schemeClr val="tx1"/>
                </a:solidFill>
                <a:latin typeface="Calibri" panose="020F0502020204030204" pitchFamily="34" charset="0"/>
                <a:cs typeface="Calibri" panose="020F0502020204030204" pitchFamily="34" charset="0"/>
              </a:rPr>
              <a:t>This funding is not designed to be a main source of income and is generally used to support students through unforeseen circumstances or hardship.</a:t>
            </a: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r>
              <a:rPr lang="en-GB" dirty="0">
                <a:solidFill>
                  <a:schemeClr val="tx1"/>
                </a:solidFill>
                <a:latin typeface="Calibri" panose="020F0502020204030204" pitchFamily="34" charset="0"/>
                <a:cs typeface="Calibri" panose="020F0502020204030204" pitchFamily="34" charset="0"/>
              </a:rPr>
              <a:t>As an example look at </a:t>
            </a:r>
            <a:r>
              <a:rPr lang="en-GB" dirty="0">
                <a:solidFill>
                  <a:schemeClr val="tx1"/>
                </a:solidFill>
                <a:latin typeface="Calibri" panose="020F0502020204030204" pitchFamily="34" charset="0"/>
                <a:cs typeface="Calibri" panose="020F0502020204030204" pitchFamily="34" charset="0"/>
                <a:hlinkClick r:id="rId2"/>
              </a:rPr>
              <a:t>https://www.stir.ac.uk/student-life/support-wellbeing/student-support-services/money-support/discretionary-and-assistance-funds/</a:t>
            </a:r>
            <a:r>
              <a:rPr lang="en-GB" dirty="0">
                <a:solidFill>
                  <a:schemeClr val="tx1"/>
                </a:solidFill>
                <a:latin typeface="Calibri" panose="020F0502020204030204" pitchFamily="34" charset="0"/>
                <a:cs typeface="Calibri" panose="020F0502020204030204" pitchFamily="34" charset="0"/>
              </a:rPr>
              <a:t> which outlines the University of Stirling’s funding support. </a:t>
            </a: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lgn="ctr">
              <a:buNone/>
            </a:pPr>
            <a:r>
              <a:rPr lang="en-GB" b="1" dirty="0">
                <a:solidFill>
                  <a:schemeClr val="tx1"/>
                </a:solidFill>
                <a:latin typeface="Calibri" panose="020F0502020204030204" pitchFamily="34" charset="0"/>
                <a:cs typeface="Calibri" panose="020F0502020204030204" pitchFamily="34" charset="0"/>
              </a:rPr>
              <a:t>If you do experience financial hardship at university please speak to someone at Student Services – they are there to provide support and guidance.</a:t>
            </a:r>
          </a:p>
        </p:txBody>
      </p:sp>
    </p:spTree>
    <p:extLst>
      <p:ext uri="{BB962C8B-B14F-4D97-AF65-F5344CB8AC3E}">
        <p14:creationId xmlns:p14="http://schemas.microsoft.com/office/powerpoint/2010/main" val="21088463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Have a back up plan…</a:t>
            </a:r>
          </a:p>
        </p:txBody>
      </p:sp>
      <p:sp>
        <p:nvSpPr>
          <p:cNvPr id="3" name="Content Placeholder 2"/>
          <p:cNvSpPr>
            <a:spLocks noGrp="1"/>
          </p:cNvSpPr>
          <p:nvPr>
            <p:ph idx="1"/>
          </p:nvPr>
        </p:nvSpPr>
        <p:spPr/>
        <p:txBody>
          <a:bodyPr/>
          <a:lstStyle/>
          <a:p>
            <a:r>
              <a:rPr lang="en-GB" dirty="0">
                <a:solidFill>
                  <a:schemeClr val="tx1"/>
                </a:solidFill>
                <a:latin typeface="Calibri" panose="020F0502020204030204" pitchFamily="34" charset="0"/>
                <a:cs typeface="Calibri" panose="020F0502020204030204" pitchFamily="34" charset="0"/>
              </a:rPr>
              <a:t>Now that your application to university is in and you know what you need to do when it’s time to apply for funding, it’s now time to get yourself sorted with a couple of back up plans.</a:t>
            </a:r>
          </a:p>
          <a:p>
            <a:r>
              <a:rPr lang="en-GB" dirty="0">
                <a:solidFill>
                  <a:schemeClr val="tx1"/>
                </a:solidFill>
                <a:latin typeface="Calibri" panose="020F0502020204030204" pitchFamily="34" charset="0"/>
                <a:cs typeface="Calibri" panose="020F0502020204030204" pitchFamily="34" charset="0"/>
              </a:rPr>
              <a:t>We always advise our university applicants to submit college applications too – you already have a good personal statement which you can now adapt to suit any of the courses you want to apply for.</a:t>
            </a:r>
          </a:p>
          <a:p>
            <a:r>
              <a:rPr lang="en-GB" dirty="0">
                <a:solidFill>
                  <a:schemeClr val="tx1"/>
                </a:solidFill>
                <a:latin typeface="Calibri" panose="020F0502020204030204" pitchFamily="34" charset="0"/>
                <a:cs typeface="Calibri" panose="020F0502020204030204" pitchFamily="34" charset="0"/>
              </a:rPr>
              <a:t>Forth Valley College usually open up their applications for the following academic year in October or November whereas other colleges usually open their applications from January or February.</a:t>
            </a:r>
          </a:p>
          <a:p>
            <a:r>
              <a:rPr lang="en-GB" dirty="0">
                <a:solidFill>
                  <a:schemeClr val="tx1"/>
                </a:solidFill>
                <a:latin typeface="Calibri" panose="020F0502020204030204" pitchFamily="34" charset="0"/>
                <a:cs typeface="Calibri" panose="020F0502020204030204" pitchFamily="34" charset="0"/>
              </a:rPr>
              <a:t>Let your DHH know what your back up plan is so we can offer support and guidance.</a:t>
            </a:r>
          </a:p>
        </p:txBody>
      </p:sp>
    </p:spTree>
    <p:extLst>
      <p:ext uri="{BB962C8B-B14F-4D97-AF65-F5344CB8AC3E}">
        <p14:creationId xmlns:p14="http://schemas.microsoft.com/office/powerpoint/2010/main" val="12218926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Phew, you made it!</a:t>
            </a:r>
          </a:p>
        </p:txBody>
      </p:sp>
      <p:sp>
        <p:nvSpPr>
          <p:cNvPr id="3" name="Content Placeholder 2"/>
          <p:cNvSpPr>
            <a:spLocks noGrp="1"/>
          </p:cNvSpPr>
          <p:nvPr>
            <p:ph idx="1"/>
          </p:nvPr>
        </p:nvSpPr>
        <p:spPr>
          <a:xfrm>
            <a:off x="1251678" y="1874517"/>
            <a:ext cx="10178322" cy="3593591"/>
          </a:xfrm>
        </p:spPr>
        <p:txBody>
          <a:bodyPr/>
          <a:lstStyle/>
          <a:p>
            <a:pPr marL="0" indent="0">
              <a:buNone/>
            </a:pPr>
            <a:r>
              <a:rPr lang="en-GB" dirty="0">
                <a:solidFill>
                  <a:schemeClr val="tx1"/>
                </a:solidFill>
                <a:latin typeface="Calibri" panose="020F0502020204030204" pitchFamily="34" charset="0"/>
                <a:cs typeface="Calibri" panose="020F0502020204030204" pitchFamily="34" charset="0"/>
              </a:rPr>
              <a:t>Fast forward to September 2021 and you will be getting ready to start a new and exciting chapter of your life!</a:t>
            </a:r>
          </a:p>
          <a:p>
            <a:pPr marL="0" indent="0" algn="ctr">
              <a:buNone/>
            </a:pPr>
            <a:r>
              <a:rPr lang="en-GB" b="1" dirty="0">
                <a:solidFill>
                  <a:schemeClr val="tx1"/>
                </a:solidFill>
                <a:latin typeface="Calibri" panose="020F0502020204030204" pitchFamily="34" charset="0"/>
                <a:cs typeface="Calibri" panose="020F0502020204030204" pitchFamily="34" charset="0"/>
              </a:rPr>
              <a:t>Well done for all of your hard work and commitment in getting to this stage, we are all incredibly proud of you all.</a:t>
            </a:r>
          </a:p>
          <a:p>
            <a:pPr marL="0" indent="0">
              <a:buNone/>
            </a:pPr>
            <a:endParaRPr lang="en-GB" dirty="0">
              <a:solidFill>
                <a:schemeClr val="tx1"/>
              </a:solidFill>
              <a:latin typeface="Calibri" panose="020F0502020204030204" pitchFamily="34" charset="0"/>
              <a:cs typeface="Calibri" panose="020F0502020204030204" pitchFamily="34" charset="0"/>
            </a:endParaRPr>
          </a:p>
          <a:p>
            <a:pPr marL="0" indent="0">
              <a:buNone/>
            </a:pPr>
            <a:endParaRPr lang="en-GB" dirty="0">
              <a:solidFill>
                <a:schemeClr val="tx1"/>
              </a:solidFill>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8525" y="3526972"/>
            <a:ext cx="4524628" cy="3184207"/>
          </a:xfrm>
          <a:prstGeom prst="rect">
            <a:avLst/>
          </a:prstGeom>
        </p:spPr>
      </p:pic>
    </p:spTree>
    <p:extLst>
      <p:ext uri="{BB962C8B-B14F-4D97-AF65-F5344CB8AC3E}">
        <p14:creationId xmlns:p14="http://schemas.microsoft.com/office/powerpoint/2010/main" val="1413411809"/>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74D15AD5F5FE4F94B8CC67A6C86DF3" ma:contentTypeVersion="7" ma:contentTypeDescription="Create a new document." ma:contentTypeScope="" ma:versionID="3351f6f2196971712c87f373f7ac1322">
  <xsd:schema xmlns:xsd="http://www.w3.org/2001/XMLSchema" xmlns:xs="http://www.w3.org/2001/XMLSchema" xmlns:p="http://schemas.microsoft.com/office/2006/metadata/properties" xmlns:ns2="b3a1b802-e4a7-4e07-ac65-09c312b620c4" targetNamespace="http://schemas.microsoft.com/office/2006/metadata/properties" ma:root="true" ma:fieldsID="aea68d613dda223da3e4fbd490255a87" ns2:_="">
    <xsd:import namespace="b3a1b802-e4a7-4e07-ac65-09c312b620c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a1b802-e4a7-4e07-ac65-09c312b620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3DEC0D8-22D7-4580-8CDB-94AF912D3D1F}">
  <ds:schemaRefs>
    <ds:schemaRef ds:uri="http://schemas.microsoft.com/office/2006/metadata/contentType"/>
    <ds:schemaRef ds:uri="http://schemas.microsoft.com/office/2006/metadata/properties/metaAttributes"/>
    <ds:schemaRef ds:uri="http://www.w3.org/2000/xmlns/"/>
    <ds:schemaRef ds:uri="http://www.w3.org/2001/XMLSchema"/>
    <ds:schemaRef ds:uri="b3a1b802-e4a7-4e07-ac65-09c312b620c4"/>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4C2874-160F-45A0-ACC3-FDF6B564D53D}">
  <ds:schemaRefs>
    <ds:schemaRef ds:uri="http://schemas.microsoft.com/sharepoint/v3/contenttype/forms"/>
  </ds:schemaRefs>
</ds:datastoreItem>
</file>

<file path=customXml/itemProps3.xml><?xml version="1.0" encoding="utf-8"?>
<ds:datastoreItem xmlns:ds="http://schemas.openxmlformats.org/officeDocument/2006/customXml" ds:itemID="{BD852EF0-700F-4D3B-8649-5AEF3E62E52D}">
  <ds:schemaRefs>
    <ds:schemaRef ds:uri="http://schemas.microsoft.com/office/2006/metadata/properties"/>
    <ds:schemaRef ds:uri="http://www.w3.org/2000/xmln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TM10001106[[fn=Badge]]</Template>
  <TotalTime>1209</TotalTime>
  <Words>6895</Words>
  <Application>Microsoft Office PowerPoint</Application>
  <PresentationFormat>Widescreen</PresentationFormat>
  <Paragraphs>742</Paragraphs>
  <Slides>66</Slides>
  <Notes>0</Notes>
  <HiddenSlides>0</HiddenSlides>
  <MMClips>4</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Badge</vt:lpstr>
      <vt:lpstr> Your   Application</vt:lpstr>
      <vt:lpstr>Applying to university</vt:lpstr>
      <vt:lpstr>Important dates</vt:lpstr>
      <vt:lpstr>Before you get going</vt:lpstr>
      <vt:lpstr>Worried about your grades?</vt:lpstr>
      <vt:lpstr>Contextualised admissions and widening access</vt:lpstr>
      <vt:lpstr>What does that mean for you?</vt:lpstr>
      <vt:lpstr>examples</vt:lpstr>
      <vt:lpstr>Example offers</vt:lpstr>
      <vt:lpstr>Example offers</vt:lpstr>
      <vt:lpstr>Where else offers this?</vt:lpstr>
      <vt:lpstr>PowerPoint Presentation</vt:lpstr>
      <vt:lpstr>Now let’s get started!</vt:lpstr>
      <vt:lpstr>Where to start?</vt:lpstr>
      <vt:lpstr>choosing</vt:lpstr>
      <vt:lpstr>Choosing: What is important to me?</vt:lpstr>
      <vt:lpstr>Getting started - choosing</vt:lpstr>
      <vt:lpstr>Short listing</vt:lpstr>
      <vt:lpstr>Short listing</vt:lpstr>
      <vt:lpstr>UCAS ACCOUNT</vt:lpstr>
      <vt:lpstr>Signing up</vt:lpstr>
      <vt:lpstr>Set up</vt:lpstr>
      <vt:lpstr>PowerPoint Presentation</vt:lpstr>
      <vt:lpstr>Ucas hub</vt:lpstr>
      <vt:lpstr>UCAS HUB sign up </vt:lpstr>
      <vt:lpstr>Now you can start your application</vt:lpstr>
      <vt:lpstr>Personal details</vt:lpstr>
      <vt:lpstr>PowerPoint Presentation</vt:lpstr>
      <vt:lpstr>Adding your choices</vt:lpstr>
      <vt:lpstr>choices</vt:lpstr>
      <vt:lpstr>PowerPoint Presentation</vt:lpstr>
      <vt:lpstr>education</vt:lpstr>
      <vt:lpstr>Education</vt:lpstr>
      <vt:lpstr>Adding qualifications</vt:lpstr>
      <vt:lpstr>Course codes</vt:lpstr>
      <vt:lpstr>PowerPoint Presentation</vt:lpstr>
      <vt:lpstr>Your personal statement</vt:lpstr>
      <vt:lpstr>What is a personal statement?</vt:lpstr>
      <vt:lpstr>PowerPoint Presentation</vt:lpstr>
      <vt:lpstr>mack</vt:lpstr>
      <vt:lpstr>Getting words on paper</vt:lpstr>
      <vt:lpstr>PowerPoint Presentation</vt:lpstr>
      <vt:lpstr>PowerPoint Presentation</vt:lpstr>
      <vt:lpstr>Before you start writing</vt:lpstr>
      <vt:lpstr>Help guides</vt:lpstr>
      <vt:lpstr>Structuring your personal statement</vt:lpstr>
      <vt:lpstr>introduction</vt:lpstr>
      <vt:lpstr>Main body</vt:lpstr>
      <vt:lpstr>conclusion</vt:lpstr>
      <vt:lpstr>Personal statement examples</vt:lpstr>
      <vt:lpstr>Final checks</vt:lpstr>
      <vt:lpstr>Don’t forget</vt:lpstr>
      <vt:lpstr>Ucas reference</vt:lpstr>
      <vt:lpstr>Sending your application</vt:lpstr>
      <vt:lpstr>After you have applied</vt:lpstr>
      <vt:lpstr>Post application</vt:lpstr>
      <vt:lpstr>PowerPoint Presentation</vt:lpstr>
      <vt:lpstr>reply</vt:lpstr>
      <vt:lpstr>Offer and reply</vt:lpstr>
      <vt:lpstr>Hopefully you now have a place!</vt:lpstr>
      <vt:lpstr>PowerPoint Presentation</vt:lpstr>
      <vt:lpstr>Bursary and loan</vt:lpstr>
      <vt:lpstr>Nursing and midwifery bursary</vt:lpstr>
      <vt:lpstr>Discretionary funds</vt:lpstr>
      <vt:lpstr>Have a back up plan…</vt:lpstr>
      <vt:lpstr>Phew, you made it!</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UCAS Application</dc:title>
  <dc:creator>Sinead Bradley</dc:creator>
  <cp:lastModifiedBy>Miss Bradley</cp:lastModifiedBy>
  <cp:revision>132</cp:revision>
  <dcterms:created xsi:type="dcterms:W3CDTF">2020-05-25T13:40:32Z</dcterms:created>
  <dcterms:modified xsi:type="dcterms:W3CDTF">2020-06-03T15:20:44Z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0x010100CD74D15AD5F5FE4F94B8CC67A6C86DF3</vt:lpwstr>
  </property>
</Properties>
</file>