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59" autoAdjust="0"/>
    <p:restoredTop sz="94660"/>
  </p:normalViewPr>
  <p:slideViewPr>
    <p:cSldViewPr snapToGrid="0">
      <p:cViewPr varScale="1">
        <p:scale>
          <a:sx n="77" d="100"/>
          <a:sy n="77" d="100"/>
        </p:scale>
        <p:origin x="126" y="79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63BA7AA5-3C01-458E-9687-E3FA505DDE1F}" type="datetimeFigureOut">
              <a:rPr lang="en-GB" smtClean="0"/>
              <a:t>28/03/2018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4226A1-8049-4D6F-9E18-E083B0421FCB}"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64497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3BA7AA5-3C01-458E-9687-E3FA505DDE1F}" type="datetimeFigureOut">
              <a:rPr lang="en-GB" smtClean="0"/>
              <a:t>28/03/2018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4226A1-8049-4D6F-9E18-E083B0421FCB}" type="slidenum">
              <a:rPr lang="en-GB" smtClean="0"/>
              <a:t>‹#›</a:t>
            </a:fld>
            <a:endParaRPr lang="en-GB"/>
          </a:p>
        </p:txBody>
      </p:sp>
    </p:spTree>
    <p:extLst>
      <p:ext uri="{BB962C8B-B14F-4D97-AF65-F5344CB8AC3E}">
        <p14:creationId xmlns:p14="http://schemas.microsoft.com/office/powerpoint/2010/main" val="38586540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smtClean="0"/>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BA7AA5-3C01-458E-9687-E3FA505DDE1F}" type="datetimeFigureOut">
              <a:rPr lang="en-GB" smtClean="0"/>
              <a:t>28/03/2018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4226A1-8049-4D6F-9E18-E083B0421FCB}"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9985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3BA7AA5-3C01-458E-9687-E3FA505DDE1F}" type="datetimeFigureOut">
              <a:rPr lang="en-GB" smtClean="0"/>
              <a:t>28/03/2018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84226A1-8049-4D6F-9E18-E083B0421FCB}" type="slidenum">
              <a:rPr lang="en-GB" smtClean="0"/>
              <a:t>‹#›</a:t>
            </a:fld>
            <a:endParaRPr lang="en-GB"/>
          </a:p>
        </p:txBody>
      </p:sp>
    </p:spTree>
    <p:extLst>
      <p:ext uri="{BB962C8B-B14F-4D97-AF65-F5344CB8AC3E}">
        <p14:creationId xmlns:p14="http://schemas.microsoft.com/office/powerpoint/2010/main" val="3702646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smtClean="0"/>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3BA7AA5-3C01-458E-9687-E3FA505DDE1F}" type="datetimeFigureOut">
              <a:rPr lang="en-GB" smtClean="0"/>
              <a:t>28/03/2018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84226A1-8049-4D6F-9E18-E083B0421FCB}" type="slidenum">
              <a:rPr lang="en-GB" smtClean="0"/>
              <a:t>‹#›</a:t>
            </a:fld>
            <a:endParaRPr lang="en-GB"/>
          </a:p>
        </p:txBody>
      </p:sp>
    </p:spTree>
    <p:extLst>
      <p:ext uri="{BB962C8B-B14F-4D97-AF65-F5344CB8AC3E}">
        <p14:creationId xmlns:p14="http://schemas.microsoft.com/office/powerpoint/2010/main" val="1617942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3BA7AA5-3C01-458E-9687-E3FA505DDE1F}" type="datetimeFigureOut">
              <a:rPr lang="en-GB" smtClean="0"/>
              <a:t>28/03/2018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84226A1-8049-4D6F-9E18-E083B0421FCB}" type="slidenum">
              <a:rPr lang="en-GB" smtClean="0"/>
              <a:t>‹#›</a:t>
            </a:fld>
            <a:endParaRPr lang="en-GB"/>
          </a:p>
        </p:txBody>
      </p:sp>
    </p:spTree>
    <p:extLst>
      <p:ext uri="{BB962C8B-B14F-4D97-AF65-F5344CB8AC3E}">
        <p14:creationId xmlns:p14="http://schemas.microsoft.com/office/powerpoint/2010/main" val="23912804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BA7AA5-3C01-458E-9687-E3FA505DDE1F}" type="datetimeFigureOut">
              <a:rPr lang="en-GB" smtClean="0"/>
              <a:t>28/03/2018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84226A1-8049-4D6F-9E18-E083B0421FCB}" type="slidenum">
              <a:rPr lang="en-GB" smtClean="0"/>
              <a:t>‹#›</a:t>
            </a:fld>
            <a:endParaRPr lang="en-GB"/>
          </a:p>
        </p:txBody>
      </p:sp>
    </p:spTree>
    <p:extLst>
      <p:ext uri="{BB962C8B-B14F-4D97-AF65-F5344CB8AC3E}">
        <p14:creationId xmlns:p14="http://schemas.microsoft.com/office/powerpoint/2010/main" val="1869193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BA7AA5-3C01-458E-9687-E3FA505DDE1F}" type="datetimeFigureOut">
              <a:rPr lang="en-GB" smtClean="0"/>
              <a:t>28/03/2018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84226A1-8049-4D6F-9E18-E083B0421FCB}" type="slidenum">
              <a:rPr lang="en-GB" smtClean="0"/>
              <a:t>‹#›</a:t>
            </a:fld>
            <a:endParaRPr lang="en-GB"/>
          </a:p>
        </p:txBody>
      </p:sp>
    </p:spTree>
    <p:extLst>
      <p:ext uri="{BB962C8B-B14F-4D97-AF65-F5344CB8AC3E}">
        <p14:creationId xmlns:p14="http://schemas.microsoft.com/office/powerpoint/2010/main" val="1177739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BA7AA5-3C01-458E-9687-E3FA505DDE1F}" type="datetimeFigureOut">
              <a:rPr lang="en-GB" smtClean="0"/>
              <a:t>28/03/2018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F84226A1-8049-4D6F-9E18-E083B0421FCB}" type="slidenum">
              <a:rPr lang="en-GB" smtClean="0"/>
              <a:t>‹#›</a:t>
            </a:fld>
            <a:endParaRPr lang="en-GB"/>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5380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3BA7AA5-3C01-458E-9687-E3FA505DDE1F}" type="datetimeFigureOut">
              <a:rPr lang="en-GB" smtClean="0"/>
              <a:t>28/03/2018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4226A1-8049-4D6F-9E18-E083B0421FCB}" type="slidenum">
              <a:rPr lang="en-GB" smtClean="0"/>
              <a:t>‹#›</a:t>
            </a:fld>
            <a:endParaRPr lang="en-GB"/>
          </a:p>
        </p:txBody>
      </p:sp>
    </p:spTree>
    <p:extLst>
      <p:ext uri="{BB962C8B-B14F-4D97-AF65-F5344CB8AC3E}">
        <p14:creationId xmlns:p14="http://schemas.microsoft.com/office/powerpoint/2010/main" val="4148248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3BA7AA5-3C01-458E-9687-E3FA505DDE1F}" type="datetimeFigureOut">
              <a:rPr lang="en-GB" smtClean="0"/>
              <a:t>28/03/2018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84226A1-8049-4D6F-9E18-E083B0421FCB}" type="slidenum">
              <a:rPr lang="en-GB" smtClean="0"/>
              <a:t>‹#›</a:t>
            </a:fld>
            <a:endParaRPr lang="en-GB"/>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63657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63BA7AA5-3C01-458E-9687-E3FA505DDE1F}" type="datetimeFigureOut">
              <a:rPr lang="en-GB" smtClean="0"/>
              <a:t>28/03/2018</a:t>
            </a:fld>
            <a:endParaRPr lang="en-GB"/>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GB"/>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F84226A1-8049-4D6F-9E18-E083B0421FCB}" type="slidenum">
              <a:rPr lang="en-GB" smtClean="0"/>
              <a:t>‹#›</a:t>
            </a:fld>
            <a:endParaRPr lang="en-GB"/>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2915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Senior English family learning</a:t>
            </a:r>
            <a:endParaRPr lang="en-GB"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70687" y="4872773"/>
            <a:ext cx="1602217" cy="1550404"/>
          </a:xfrm>
          <a:prstGeom prst="rect">
            <a:avLst/>
          </a:prstGeom>
        </p:spPr>
      </p:pic>
    </p:spTree>
    <p:extLst>
      <p:ext uri="{BB962C8B-B14F-4D97-AF65-F5344CB8AC3E}">
        <p14:creationId xmlns:p14="http://schemas.microsoft.com/office/powerpoint/2010/main" val="4041443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9" y="159547"/>
            <a:ext cx="9720072" cy="1499616"/>
          </a:xfrm>
        </p:spPr>
        <p:txBody>
          <a:bodyPr/>
          <a:lstStyle/>
          <a:p>
            <a:r>
              <a:rPr lang="en-GB" dirty="0" smtClean="0"/>
              <a:t>RUAE: What is it?</a:t>
            </a:r>
            <a:endParaRPr lang="en-GB" dirty="0"/>
          </a:p>
        </p:txBody>
      </p:sp>
      <p:sp>
        <p:nvSpPr>
          <p:cNvPr id="3" name="Content Placeholder 2"/>
          <p:cNvSpPr>
            <a:spLocks noGrp="1"/>
          </p:cNvSpPr>
          <p:nvPr>
            <p:ph idx="1"/>
          </p:nvPr>
        </p:nvSpPr>
        <p:spPr>
          <a:xfrm>
            <a:off x="1024129" y="1659163"/>
            <a:ext cx="5297844" cy="5009651"/>
          </a:xfrm>
        </p:spPr>
        <p:txBody>
          <a:bodyPr>
            <a:normAutofit fontScale="92500" lnSpcReduction="10000"/>
          </a:bodyPr>
          <a:lstStyle/>
          <a:p>
            <a:pPr>
              <a:buFont typeface="Wingdings" panose="05000000000000000000" pitchFamily="2" charset="2"/>
              <a:buChar char="§"/>
            </a:pPr>
            <a:r>
              <a:rPr lang="en-GB" sz="3200" dirty="0" smtClean="0"/>
              <a:t>RUAE can sound very daunting if you do not know what it is!</a:t>
            </a:r>
          </a:p>
          <a:p>
            <a:pPr>
              <a:buFont typeface="Wingdings" panose="05000000000000000000" pitchFamily="2" charset="2"/>
              <a:buChar char="§"/>
            </a:pPr>
            <a:r>
              <a:rPr lang="en-GB" sz="3200" dirty="0" smtClean="0"/>
              <a:t>RUAE is the first paper in the National 5 and Higher English exam. </a:t>
            </a:r>
          </a:p>
          <a:p>
            <a:pPr>
              <a:buFont typeface="Wingdings" panose="05000000000000000000" pitchFamily="2" charset="2"/>
              <a:buChar char="§"/>
            </a:pPr>
            <a:r>
              <a:rPr lang="en-GB" sz="3200" dirty="0" smtClean="0"/>
              <a:t>RUAE stands for </a:t>
            </a:r>
            <a:r>
              <a:rPr lang="en-GB" sz="3200" dirty="0" smtClean="0">
                <a:solidFill>
                  <a:srgbClr val="0070C0"/>
                </a:solidFill>
              </a:rPr>
              <a:t>reading</a:t>
            </a:r>
            <a:r>
              <a:rPr lang="en-GB" sz="3200" dirty="0" smtClean="0"/>
              <a:t> for </a:t>
            </a:r>
            <a:r>
              <a:rPr lang="en-GB" sz="3200" dirty="0" smtClean="0">
                <a:solidFill>
                  <a:srgbClr val="0070C0"/>
                </a:solidFill>
              </a:rPr>
              <a:t>understanding</a:t>
            </a:r>
            <a:r>
              <a:rPr lang="en-GB" sz="3200" dirty="0" smtClean="0"/>
              <a:t>, </a:t>
            </a:r>
            <a:r>
              <a:rPr lang="en-GB" sz="3200" dirty="0" smtClean="0">
                <a:solidFill>
                  <a:srgbClr val="0070C0"/>
                </a:solidFill>
              </a:rPr>
              <a:t>analysis</a:t>
            </a:r>
            <a:r>
              <a:rPr lang="en-GB" sz="3200" dirty="0" smtClean="0"/>
              <a:t> and </a:t>
            </a:r>
            <a:r>
              <a:rPr lang="en-GB" sz="3200" dirty="0" smtClean="0">
                <a:solidFill>
                  <a:srgbClr val="0070C0"/>
                </a:solidFill>
              </a:rPr>
              <a:t>evaluation</a:t>
            </a:r>
            <a:r>
              <a:rPr lang="en-GB" sz="3200" dirty="0" smtClean="0"/>
              <a:t>.</a:t>
            </a:r>
          </a:p>
          <a:p>
            <a:pPr>
              <a:buFont typeface="Wingdings" panose="05000000000000000000" pitchFamily="2" charset="2"/>
              <a:buChar char="§"/>
            </a:pPr>
            <a:r>
              <a:rPr lang="en-GB" sz="3200" dirty="0" smtClean="0"/>
              <a:t>Pupils answer questions based on an unseen article chosen by the SQA.</a:t>
            </a:r>
          </a:p>
        </p:txBody>
      </p:sp>
      <p:pic>
        <p:nvPicPr>
          <p:cNvPr id="4" name="Picture 3"/>
          <p:cNvPicPr>
            <a:picLocks noChangeAspect="1"/>
          </p:cNvPicPr>
          <p:nvPr/>
        </p:nvPicPr>
        <p:blipFill>
          <a:blip r:embed="rId2"/>
          <a:stretch>
            <a:fillRect/>
          </a:stretch>
        </p:blipFill>
        <p:spPr>
          <a:xfrm>
            <a:off x="8315162" y="1659163"/>
            <a:ext cx="3240963" cy="4635062"/>
          </a:xfrm>
          <a:prstGeom prst="rect">
            <a:avLst/>
          </a:prstGeom>
        </p:spPr>
      </p:pic>
    </p:spTree>
    <p:extLst>
      <p:ext uri="{BB962C8B-B14F-4D97-AF65-F5344CB8AC3E}">
        <p14:creationId xmlns:p14="http://schemas.microsoft.com/office/powerpoint/2010/main" val="2685450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Family learning task</a:t>
            </a:r>
            <a:endParaRPr lang="en-GB"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
            </a:pPr>
            <a:r>
              <a:rPr lang="en-GB" sz="4000" dirty="0" smtClean="0"/>
              <a:t>Read the article </a:t>
            </a:r>
            <a:r>
              <a:rPr lang="en-GB" sz="4000" dirty="0"/>
              <a:t>titled </a:t>
            </a:r>
            <a:r>
              <a:rPr lang="en-GB" sz="4000" b="1" dirty="0"/>
              <a:t>“Put my phone away at the school gates? But then I’d have to engage with my child”</a:t>
            </a:r>
            <a:r>
              <a:rPr lang="en-GB" sz="4000" dirty="0"/>
              <a:t> </a:t>
            </a:r>
            <a:r>
              <a:rPr lang="en-GB" sz="4000" dirty="0" smtClean="0"/>
              <a:t>together. </a:t>
            </a:r>
          </a:p>
          <a:p>
            <a:pPr>
              <a:buFont typeface="Wingdings" panose="05000000000000000000" pitchFamily="2" charset="2"/>
              <a:buChar char="§"/>
            </a:pPr>
            <a:r>
              <a:rPr lang="en-GB" sz="4000" dirty="0" smtClean="0"/>
              <a:t>You are going to focus on learning how to answer </a:t>
            </a:r>
            <a:r>
              <a:rPr lang="en-GB" sz="4000" dirty="0" smtClean="0">
                <a:solidFill>
                  <a:srgbClr val="0070C0"/>
                </a:solidFill>
              </a:rPr>
              <a:t>WORD CHOICE </a:t>
            </a:r>
            <a:r>
              <a:rPr lang="en-GB" sz="4000" dirty="0" smtClean="0"/>
              <a:t>questions. Use the next slide to help you.</a:t>
            </a:r>
            <a:endParaRPr lang="en-GB" sz="4000" dirty="0"/>
          </a:p>
        </p:txBody>
      </p:sp>
    </p:spTree>
    <p:extLst>
      <p:ext uri="{BB962C8B-B14F-4D97-AF65-F5344CB8AC3E}">
        <p14:creationId xmlns:p14="http://schemas.microsoft.com/office/powerpoint/2010/main" val="2393033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4129" y="0"/>
            <a:ext cx="9720072" cy="1499616"/>
          </a:xfrm>
        </p:spPr>
        <p:txBody>
          <a:bodyPr/>
          <a:lstStyle/>
          <a:p>
            <a:r>
              <a:rPr lang="en-GB" dirty="0" smtClean="0"/>
              <a:t>Word choice</a:t>
            </a:r>
            <a:endParaRPr lang="en-GB" dirty="0"/>
          </a:p>
        </p:txBody>
      </p:sp>
      <p:sp>
        <p:nvSpPr>
          <p:cNvPr id="3" name="Content Placeholder 2"/>
          <p:cNvSpPr>
            <a:spLocks noGrp="1"/>
          </p:cNvSpPr>
          <p:nvPr>
            <p:ph idx="1"/>
          </p:nvPr>
        </p:nvSpPr>
        <p:spPr>
          <a:xfrm>
            <a:off x="1024128" y="1797269"/>
            <a:ext cx="9720073" cy="4792717"/>
          </a:xfrm>
        </p:spPr>
        <p:txBody>
          <a:bodyPr>
            <a:normAutofit/>
          </a:bodyPr>
          <a:lstStyle/>
          <a:p>
            <a:r>
              <a:rPr lang="en-GB" sz="2400" dirty="0" smtClean="0"/>
              <a:t>In these questions you are asked to identify a specific word or phrase and analyse this. You are asked to think about why the writer has chosen to use this word.</a:t>
            </a:r>
          </a:p>
          <a:p>
            <a:r>
              <a:rPr lang="en-GB" sz="2400" dirty="0" smtClean="0"/>
              <a:t>Analysing the word involves stating its connotations.</a:t>
            </a:r>
          </a:p>
          <a:p>
            <a:r>
              <a:rPr lang="en-GB" sz="2400" b="1" dirty="0" smtClean="0">
                <a:solidFill>
                  <a:srgbClr val="0070C0"/>
                </a:solidFill>
              </a:rPr>
              <a:t>WARNING: Connotations sound more complicated than they are!</a:t>
            </a:r>
          </a:p>
          <a:p>
            <a:r>
              <a:rPr lang="en-GB" sz="2400" dirty="0" smtClean="0"/>
              <a:t>Connotations are words or ideas which pop into your head when you hear a certain word.</a:t>
            </a:r>
          </a:p>
          <a:p>
            <a:r>
              <a:rPr lang="en-GB" sz="2400" dirty="0" smtClean="0">
                <a:solidFill>
                  <a:srgbClr val="0070C0"/>
                </a:solidFill>
              </a:rPr>
              <a:t>For example: </a:t>
            </a:r>
          </a:p>
          <a:p>
            <a:r>
              <a:rPr lang="en-GB" sz="2400" dirty="0" smtClean="0"/>
              <a:t>“screeched” has connotations of a high pitched and annoying noise.</a:t>
            </a:r>
          </a:p>
          <a:p>
            <a:r>
              <a:rPr lang="en-GB" sz="2400" dirty="0" smtClean="0"/>
              <a:t>“stunning” has connotations of something/someone who is extremely beautiful.</a:t>
            </a:r>
            <a:endParaRPr lang="en-GB" sz="2400" dirty="0"/>
          </a:p>
        </p:txBody>
      </p:sp>
    </p:spTree>
    <p:extLst>
      <p:ext uri="{BB962C8B-B14F-4D97-AF65-F5344CB8AC3E}">
        <p14:creationId xmlns:p14="http://schemas.microsoft.com/office/powerpoint/2010/main" val="165909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Top tips for studying together</a:t>
            </a:r>
            <a:endParaRPr lang="en-GB" dirty="0"/>
          </a:p>
        </p:txBody>
      </p:sp>
      <p:sp>
        <p:nvSpPr>
          <p:cNvPr id="3" name="Content Placeholder 2"/>
          <p:cNvSpPr>
            <a:spLocks noGrp="1"/>
          </p:cNvSpPr>
          <p:nvPr>
            <p:ph idx="1"/>
          </p:nvPr>
        </p:nvSpPr>
        <p:spPr>
          <a:xfrm>
            <a:off x="1024128" y="2084832"/>
            <a:ext cx="9720073" cy="4520920"/>
          </a:xfrm>
        </p:spPr>
        <p:txBody>
          <a:bodyPr>
            <a:normAutofit/>
          </a:bodyPr>
          <a:lstStyle/>
          <a:p>
            <a:pPr>
              <a:buFont typeface="Wingdings" panose="05000000000000000000" pitchFamily="2" charset="2"/>
              <a:buChar char="§"/>
            </a:pPr>
            <a:r>
              <a:rPr lang="en-GB" sz="2800" dirty="0" smtClean="0"/>
              <a:t>The best way to revise for RUAE is to read quality news articles regularly.</a:t>
            </a:r>
          </a:p>
          <a:p>
            <a:pPr>
              <a:buFont typeface="Wingdings" panose="05000000000000000000" pitchFamily="2" charset="2"/>
              <a:buChar char="§"/>
            </a:pPr>
            <a:r>
              <a:rPr lang="en-GB" sz="2800" dirty="0" smtClean="0"/>
              <a:t>Downloading the BBC News, The Independent or The Guardian App is a great idea!</a:t>
            </a:r>
          </a:p>
          <a:p>
            <a:pPr>
              <a:buFont typeface="Wingdings" panose="05000000000000000000" pitchFamily="2" charset="2"/>
              <a:buChar char="§"/>
            </a:pPr>
            <a:r>
              <a:rPr lang="en-GB" sz="2800" dirty="0" smtClean="0"/>
              <a:t>When you have the time you could read an article together, highlight examples of word choice and discuss what the article is telling you.</a:t>
            </a:r>
          </a:p>
          <a:p>
            <a:pPr>
              <a:buFont typeface="Wingdings" panose="05000000000000000000" pitchFamily="2" charset="2"/>
              <a:buChar char="§"/>
            </a:pPr>
            <a:r>
              <a:rPr lang="en-GB" sz="2800" dirty="0" smtClean="0"/>
              <a:t>Follow @</a:t>
            </a:r>
            <a:r>
              <a:rPr lang="en-GB" sz="2800" dirty="0" err="1" smtClean="0"/>
              <a:t>GHS_English</a:t>
            </a:r>
            <a:r>
              <a:rPr lang="en-GB" sz="2800" dirty="0" smtClean="0"/>
              <a:t> as we regularly post articles which you can read </a:t>
            </a:r>
            <a:r>
              <a:rPr lang="en-GB" sz="2800" dirty="0" smtClean="0">
                <a:sym typeface="Wingdings" panose="05000000000000000000" pitchFamily="2" charset="2"/>
              </a:rPr>
              <a:t> </a:t>
            </a:r>
            <a:endParaRPr lang="en-GB" sz="2800" dirty="0" smtClean="0"/>
          </a:p>
          <a:p>
            <a:endParaRPr lang="en-GB" dirty="0"/>
          </a:p>
        </p:txBody>
      </p:sp>
    </p:spTree>
    <p:extLst>
      <p:ext uri="{BB962C8B-B14F-4D97-AF65-F5344CB8AC3E}">
        <p14:creationId xmlns:p14="http://schemas.microsoft.com/office/powerpoint/2010/main" val="20089355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4128" y="413359"/>
            <a:ext cx="9720073" cy="5896001"/>
          </a:xfrm>
        </p:spPr>
        <p:txBody>
          <a:bodyPr>
            <a:normAutofit fontScale="77500" lnSpcReduction="20000"/>
          </a:bodyPr>
          <a:lstStyle/>
          <a:p>
            <a:r>
              <a:rPr lang="en-GB" sz="2300" b="1" dirty="0"/>
              <a:t>Put my phone away at the school gates? But then I’d have to engage with my child</a:t>
            </a:r>
          </a:p>
          <a:p>
            <a:r>
              <a:rPr lang="en-GB" sz="2300" b="1" dirty="0"/>
              <a:t>Andy Dawson</a:t>
            </a:r>
          </a:p>
          <a:p>
            <a:r>
              <a:rPr lang="en-GB" dirty="0"/>
              <a:t>Smartphones are parents’ last link to freedom before we return to serfdom under the yoke of our tiny leaders. How dare teachers ask us to give them up.</a:t>
            </a:r>
          </a:p>
          <a:p>
            <a:r>
              <a:rPr lang="en-GB" dirty="0"/>
              <a:t>Parenting can be a gruelling and soul-sapping ordeal at times. Sure, there are those joyous moments when your little treasures take their first teetering steps across the living room floor, but let’s be frank: the everyday kid-wrangling is at times a right royal pain in the behind. If you have never approached the late afternoon school run with a dark sense of foreboding, at least once, you’re a filthy, stinking liar and you should probably have your younglings confiscated.</a:t>
            </a:r>
          </a:p>
          <a:p>
            <a:r>
              <a:rPr lang="en-GB" dirty="0"/>
              <a:t>For most parents, especially those who don’t have traditional jobs to go to, our main connection to the outside world is the smartphone. A pocket-sized universe of wonder, the phone is a source of information, enlightenment and, if you’re a </a:t>
            </a:r>
            <a:r>
              <a:rPr lang="en-GB" dirty="0" err="1"/>
              <a:t>hardcore</a:t>
            </a:r>
            <a:r>
              <a:rPr lang="en-GB" dirty="0"/>
              <a:t> Twitter user, the continual screech of highly charged rage aimed in every direction imaginable, punctuated only by quirky animal pics.</a:t>
            </a:r>
          </a:p>
          <a:p>
            <a:r>
              <a:rPr lang="en-GB" dirty="0"/>
              <a:t>But it seems that our schools are not content with ordering our offspring around all day long, and are now trying to bring the parents into line as well.</a:t>
            </a:r>
          </a:p>
          <a:p>
            <a:r>
              <a:rPr lang="en-GB" dirty="0"/>
              <a:t>The </a:t>
            </a:r>
            <a:r>
              <a:rPr lang="en-GB" dirty="0" err="1"/>
              <a:t>headteacher</a:t>
            </a:r>
            <a:r>
              <a:rPr lang="en-GB" dirty="0"/>
              <a:t> at St Joseph’s RC primary in Middlesbrough has whacked up a bunch of shrill advisory signs around the school’s entrances that read “Greet your child with a smile, not a mobile”, featuring a crossed-out figure with a mobile pressed against their ear, housed in a red circle. The red circle, of course, being the internationally recognised symbol for, “</a:t>
            </a:r>
            <a:r>
              <a:rPr lang="en-GB" dirty="0" err="1"/>
              <a:t>Oi</a:t>
            </a:r>
            <a:r>
              <a:rPr lang="en-GB" dirty="0"/>
              <a:t> – pack it in!”</a:t>
            </a:r>
          </a:p>
          <a:p>
            <a:r>
              <a:rPr lang="en-GB" dirty="0"/>
              <a:t>Liz King, the head in question, said: “We are always looking at ways to engage parents and we’ve got the signs at each entrance and at the foundation entrance. They are simple, but they carry a really important message. We are trying to develop our speaking and listening in school and we thought it was a really simple way to get the message across</a:t>
            </a:r>
            <a:r>
              <a:rPr lang="en-GB" dirty="0" smtClean="0"/>
              <a:t>.”</a:t>
            </a:r>
            <a:endParaRPr lang="en-GB" dirty="0"/>
          </a:p>
          <a:p>
            <a:endParaRPr lang="en-GB" dirty="0"/>
          </a:p>
        </p:txBody>
      </p:sp>
    </p:spTree>
    <p:extLst>
      <p:ext uri="{BB962C8B-B14F-4D97-AF65-F5344CB8AC3E}">
        <p14:creationId xmlns:p14="http://schemas.microsoft.com/office/powerpoint/2010/main" val="37724532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24128" y="626301"/>
            <a:ext cx="9720073" cy="5683059"/>
          </a:xfrm>
        </p:spPr>
        <p:txBody>
          <a:bodyPr>
            <a:normAutofit fontScale="70000" lnSpcReduction="20000"/>
          </a:bodyPr>
          <a:lstStyle/>
          <a:p>
            <a:r>
              <a:rPr lang="en-GB" dirty="0"/>
              <a:t>Well, speaking as a parent who regards his smartphone as his significant other, this smacks of borderline fascism. For crying out loud, let us enjoy our final few moments of huffing on the cyber-</a:t>
            </a:r>
            <a:r>
              <a:rPr lang="en-GB" dirty="0" err="1"/>
              <a:t>crackpipe</a:t>
            </a:r>
            <a:r>
              <a:rPr lang="en-GB" dirty="0"/>
              <a:t> that is the internet before we scoop up our offspring and resume our role as their downtrodden slaves and/or unpaid entertainment officers right through until bedtime.</a:t>
            </a:r>
          </a:p>
          <a:p>
            <a:r>
              <a:rPr lang="en-GB" dirty="0"/>
              <a:t>Once they’ve been released from the captivity of the classroom, they are ours and ours alone – we have to deal with their unreasonable demands, their unconscionable culinary whims, their inherent weirdness (never dwell too much on the fact that you’ve got tiny humans running around your house), and their farting. Cut us a bit of slack if we try to hang on to every last second of contact with a more rational world.</a:t>
            </a:r>
          </a:p>
          <a:p>
            <a:r>
              <a:rPr lang="en-GB" dirty="0"/>
              <a:t>Anyway, there are all manner of legitimate reasons for us to gawp at our phone’s screen as we amble into the playground – and avoiding making contact with other parents is right at the top of the list.</a:t>
            </a:r>
          </a:p>
          <a:p>
            <a:r>
              <a:rPr lang="en-GB" dirty="0"/>
              <a:t>We’re not supposed to be entwined with our kids at all times. I recall once reading about tribes of hunter/gatherers where children are carried nonstop for the first few years of their lives. Attachment parenting, they call it. Out and out insanity, more like.</a:t>
            </a:r>
          </a:p>
          <a:p>
            <a:r>
              <a:rPr lang="en-GB" dirty="0"/>
              <a:t>It’s 2017, and most parents have a similar attachment relationship – but with their phones. Everyone needs an outlet to help them cope with life’s innumerable pressures, and for a lot of parents it’s messing about on our phones. </a:t>
            </a:r>
          </a:p>
          <a:p>
            <a:r>
              <a:rPr lang="en-GB" dirty="0"/>
              <a:t>I have to go now. The school run beckons. Then I need to air-fry some chicken dippers while scrolling back through the tweets I missed while I was writing this.</a:t>
            </a:r>
          </a:p>
          <a:p>
            <a:r>
              <a:rPr lang="en-GB" dirty="0"/>
              <a:t> </a:t>
            </a:r>
          </a:p>
          <a:p>
            <a:pPr lvl="0"/>
            <a:r>
              <a:rPr lang="en-GB" dirty="0"/>
              <a:t>Pick out 2 examples of word choice used in the second paragraph (starting parenting can be…) and explain how they show that parenting is difficult. </a:t>
            </a:r>
          </a:p>
          <a:p>
            <a:pPr lvl="0"/>
            <a:r>
              <a:rPr lang="en-GB" dirty="0"/>
              <a:t>Pick out 2 examples of word choice used in the third paragraph (starting for most parents…) and explain how they capture the joy smartphones bring parents. </a:t>
            </a:r>
          </a:p>
          <a:p>
            <a:r>
              <a:rPr lang="en-GB" dirty="0"/>
              <a:t>CHALLENGE</a:t>
            </a:r>
          </a:p>
          <a:p>
            <a:pPr lvl="0"/>
            <a:r>
              <a:rPr lang="en-GB" dirty="0"/>
              <a:t>Could you summarise what the article is about in less than 20 words? </a:t>
            </a:r>
          </a:p>
          <a:p>
            <a:endParaRPr lang="en-GB" dirty="0"/>
          </a:p>
        </p:txBody>
      </p:sp>
    </p:spTree>
    <p:extLst>
      <p:ext uri="{BB962C8B-B14F-4D97-AF65-F5344CB8AC3E}">
        <p14:creationId xmlns:p14="http://schemas.microsoft.com/office/powerpoint/2010/main" val="19575357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docProps/app.xml><?xml version="1.0" encoding="utf-8"?>
<Properties xmlns="http://schemas.openxmlformats.org/officeDocument/2006/extended-properties" xmlns:vt="http://schemas.openxmlformats.org/officeDocument/2006/docPropsVTypes">
  <Template>Integral</Template>
  <TotalTime>38</TotalTime>
  <Words>985</Words>
  <Application>Microsoft Office PowerPoint</Application>
  <PresentationFormat>Widescreen</PresentationFormat>
  <Paragraphs>41</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Tw Cen MT</vt:lpstr>
      <vt:lpstr>Tw Cen MT Condensed</vt:lpstr>
      <vt:lpstr>Wingdings</vt:lpstr>
      <vt:lpstr>Wingdings 3</vt:lpstr>
      <vt:lpstr>Integral</vt:lpstr>
      <vt:lpstr>Senior English family learning</vt:lpstr>
      <vt:lpstr>RUAE: What is it?</vt:lpstr>
      <vt:lpstr>Family learning task</vt:lpstr>
      <vt:lpstr>Word choice</vt:lpstr>
      <vt:lpstr>Top tips for studying together</vt:lpstr>
      <vt:lpstr>PowerPoint Presentation</vt:lpstr>
      <vt:lpstr>PowerPoint Presentation</vt:lpstr>
    </vt:vector>
  </TitlesOfParts>
  <Company>Falkirk Council</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Senior English family learning</dc:title>
  <dc:creator>Ruby Marshall</dc:creator>
  <cp:lastModifiedBy>Barry Harrison</cp:lastModifiedBy>
  <cp:revision>6</cp:revision>
  <dcterms:created xsi:type="dcterms:W3CDTF">2018-03-19T08:42:27Z</dcterms:created>
  <dcterms:modified xsi:type="dcterms:W3CDTF">2018-03-28T13:54:39Z</dcterms:modified>
</cp:coreProperties>
</file>